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5" r:id="rId2"/>
    <p:sldMasterId id="2147483900" r:id="rId3"/>
    <p:sldMasterId id="2147483961" r:id="rId4"/>
    <p:sldMasterId id="2147483973" r:id="rId5"/>
    <p:sldMasterId id="2147483985" r:id="rId6"/>
  </p:sldMasterIdLst>
  <p:notesMasterIdLst>
    <p:notesMasterId r:id="rId33"/>
  </p:notesMasterIdLst>
  <p:sldIdLst>
    <p:sldId id="289" r:id="rId7"/>
    <p:sldId id="481" r:id="rId8"/>
    <p:sldId id="459" r:id="rId9"/>
    <p:sldId id="478" r:id="rId10"/>
    <p:sldId id="458" r:id="rId11"/>
    <p:sldId id="487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429" r:id="rId23"/>
    <p:sldId id="371" r:id="rId24"/>
    <p:sldId id="482" r:id="rId25"/>
    <p:sldId id="483" r:id="rId26"/>
    <p:sldId id="484" r:id="rId27"/>
    <p:sldId id="485" r:id="rId28"/>
    <p:sldId id="486" r:id="rId29"/>
    <p:sldId id="480" r:id="rId30"/>
    <p:sldId id="479" r:id="rId31"/>
    <p:sldId id="43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03" autoAdjust="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1669-0799-47AB-B755-0543853D6516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BAA71-E362-42B2-B12D-8181C94E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749FED-3FC8-4326-99F5-4FA149228F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21C01B-ABE1-4857-829D-5626D7D10E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Labor Day is in September.</a:t>
            </a:r>
          </a:p>
          <a:p>
            <a:r>
              <a:rPr lang="en-US" dirty="0"/>
              <a:t>Washington was the Father of Our Country.</a:t>
            </a:r>
          </a:p>
          <a:p>
            <a:r>
              <a:rPr lang="en-US" dirty="0"/>
              <a:t>The President lives in Washington, D.C.</a:t>
            </a:r>
          </a:p>
          <a:p>
            <a:r>
              <a:rPr lang="en-US" dirty="0"/>
              <a:t>Canada is north of the U.S.</a:t>
            </a:r>
          </a:p>
          <a:p>
            <a:r>
              <a:rPr lang="en-US"/>
              <a:t>The flag is red, white, and blue.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0826-18BC-4B77-8D95-C99675017EE8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CC1E4-B886-422C-A2AC-B6EA132835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5C496D-8773-4394-AA81-EB3C9C904A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AFE0AB-D459-49E8-B669-6F81F9351E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13134D-D0D4-4FF8-A6EA-176B744172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E2B1C0-AA18-4A16-A1AA-6AFCB33F4C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A83019-A127-449C-90B7-413E480B7D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109AE4-7B1B-4B2C-9E6E-B3AAFA75F17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630162-9049-4139-9674-6BB3FE89B54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/>
              <a:pPr>
                <a:defRPr/>
              </a:pPr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8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/>
              <a:pPr>
                <a:defRPr/>
              </a:pPr>
              <a:t>9/11/2019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/>
              <a:pPr>
                <a:defRPr/>
              </a:pPr>
              <a:t>9/11/2019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2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3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0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4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8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3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4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6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/>
              <a:pPr>
                <a:defRPr/>
              </a:pPr>
              <a:t>9/11/2019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0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2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7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2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3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35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0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09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/>
              <a:pPr>
                <a:defRPr/>
              </a:pPr>
              <a:t>9/11/2019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0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57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2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4F1425-D025-4FB1-9290-03642BA181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996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8AF3-472C-47F8-97DF-36E1C4E7FB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39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62A7-2ACE-4EA7-86A9-6E41466994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84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B315-D4C7-4B4F-BF05-0FB3BE1099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64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6A5CB-2304-4FDB-BA21-4FC6DA4419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82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B802-0F94-4CF9-B1FD-FBC0B811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9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/>
              <a:pPr>
                <a:defRPr/>
              </a:pPr>
              <a:t>9/11/2019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7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2702-D5D6-40E8-89CF-CBCABBE43B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90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F6-342A-4E0E-BDAE-B825502ACB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49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5A28-3656-4C38-A876-65365B6D6A7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99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19A6-721F-4E84-AEF5-40C0F82587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09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12FEA-1000-462E-8858-99D7A822D6D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48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7396-09E2-4A8C-8EF9-031E4212B6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7192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8C989-2B9D-4897-9EEF-1E3F9F34FE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FDDE6-DABC-4A35-86D6-7DEABECF98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4824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DD5B-3135-4EC4-8E0C-8D6ADDEACC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4776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66409-F8A1-4F15-9B57-724CDC1C39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71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/>
              <a:pPr>
                <a:defRPr/>
              </a:pPr>
              <a:t>9/11/2019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63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41C01-34AB-4413-AB3D-32FA8A677B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9356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2E11E-C4C8-4A63-93D6-02C9AF2868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58442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1B500-3352-47E4-BF64-AC995104D2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8892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82A8-A93E-40FD-A2EF-D4DC0CEFC9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24670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7A941-A836-46CC-B9B2-BF33284D1A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6388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D9544-92DE-480F-B7E6-B121D9504C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0832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59137A-342B-49EF-8848-7254E9B57A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797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4C0AA-DF4F-4275-850C-4F78F520449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420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29EF9-97C6-43FF-9757-E520C65B952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759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A794-3C84-4161-A5F4-B9D109C9BF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7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/>
              <a:pPr>
                <a:defRPr/>
              </a:pPr>
              <a:t>9/11/2019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50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FDF8-05B6-4CE0-A75E-1CF62C22C96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47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EF99-DDF9-48EB-8112-D12BB420050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46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F5C42-B08F-42D3-9148-515B15A03AA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39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DDA8C-4FC9-4F6B-AC47-449F4A06559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455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F243-6A76-4029-9E6E-1A0691BC00A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441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9521A-48D9-498C-BEA9-2BBEB6EA48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925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C9B18-089C-4598-929E-84C246E3EB5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5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/>
              <a:pPr>
                <a:defRPr/>
              </a:pPr>
              <a:t>9/11/2019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/>
              <a:pPr>
                <a:defRPr/>
              </a:pPr>
              <a:t>9/11/2019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/>
              <a:pPr>
                <a:defRPr/>
              </a:pPr>
              <a:t>9/11/2019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/>
              <a:pPr>
                <a:defRPr/>
              </a:pPr>
              <a:t>9/11/2019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64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9/11/2019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CDF67A6-D9E0-42FA-B417-790623C83239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0500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 dirty="0"/>
              <a:t>www.elcivics.com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 dirty="0"/>
              <a:t>Civics History and Government Test for Citizenship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A11F88-34F7-4871-8F45-D199F9A763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968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0C24EA18-24AE-4748-A64F-BD6CCF0E67DF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8576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americanhistory.si.edu/citizenship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aceuscitizenship.weebly.com/uploads/1/0/9/0/10907539/citizenship_study_guid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cure-hwcdn.libsyn.com/p/9/c/0/9c0aa0e8155ad233/USCIS-100-handy-qs.pdf?c_id=4332936&amp;expiration=1505761429&amp;hwt=ab4934cb0d51112e31c22cb91ffff35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183563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/>
              <a:t>Civics Corner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183563" cy="4206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25F1E"/>
                </a:solidFill>
              </a:rPr>
              <a:t>Part 02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166533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50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304800"/>
            <a:ext cx="7391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4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is an amendment?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4864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295400" y="4464050"/>
            <a:ext cx="7086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 addition to the Constitution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295400" y="3321050"/>
            <a:ext cx="6705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change to the Constitution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Civics History and Government Test for Citizenship</a:t>
            </a:r>
          </a:p>
        </p:txBody>
      </p:sp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480060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91400" cy="2895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5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do we call the first ten amendments to the Constitution?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4572000" y="2209800"/>
            <a:ext cx="43434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Bill of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Civics History and Government Test for Citizenship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28575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6</a:t>
            </a: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is </a:t>
            </a:r>
            <a:r>
              <a:rPr lang="en-US" altLang="en-US" sz="4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right or freedom from the First Amendment?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914400" y="2543175"/>
            <a:ext cx="7467600" cy="1190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speech, religion, assembly, press, petition the government</a:t>
            </a: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4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501900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74320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7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How many amendments does the Constitution have?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676400" y="2438400"/>
            <a:ext cx="5943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twenty-seven (27)</a:t>
            </a: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b="13995"/>
          <a:stretch>
            <a:fillRect/>
          </a:stretch>
        </p:blipFill>
        <p:spPr bwMode="auto">
          <a:xfrm>
            <a:off x="1423988" y="3276600"/>
            <a:ext cx="62960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8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did the Declaration of Independence do?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457200" y="2527300"/>
            <a:ext cx="4267200" cy="17399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announced our independence from Great Britain</a:t>
            </a: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638">
            <a:off x="4868863" y="2062163"/>
            <a:ext cx="387826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9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are </a:t>
            </a:r>
            <a:r>
              <a:rPr lang="en-US" altLang="en-US" sz="4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two</a:t>
            </a: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rights in the Declaration of Independence?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600200" y="2390775"/>
            <a:ext cx="5943600" cy="1190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life, liberty, pursuit of happiness</a:t>
            </a: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00488"/>
            <a:ext cx="4038600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www.elcivics.com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Civics History and Government Test for Citizenship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10</a:t>
            </a:r>
            <a:b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freedom of religion?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295400" y="1828800"/>
            <a:ext cx="6781800" cy="1465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You can practice any religion,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or not practice a religion.</a:t>
            </a:r>
          </a:p>
        </p:txBody>
      </p:sp>
      <p:pic>
        <p:nvPicPr>
          <p:cNvPr id="136196" name="Picture 4" descr="sik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1819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Picture 5" descr="om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19050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52825"/>
            <a:ext cx="14160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5" r="6195"/>
          <a:stretch>
            <a:fillRect/>
          </a:stretch>
        </p:blipFill>
        <p:spPr bwMode="auto">
          <a:xfrm>
            <a:off x="6172200" y="3810000"/>
            <a:ext cx="14763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78184"/>
            <a:ext cx="8183880" cy="1051560"/>
          </a:xfrm>
        </p:spPr>
        <p:txBody>
          <a:bodyPr/>
          <a:lstStyle/>
          <a:p>
            <a:r>
              <a:rPr lang="en-US" dirty="0">
                <a:effectLst/>
                <a:hlinkClick r:id="rId2"/>
              </a:rPr>
              <a:t>Preparing for the Oath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Government Basics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29325" cy="4006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Reading and Writing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14" y="381000"/>
            <a:ext cx="8123446" cy="5565648"/>
          </a:xfrm>
        </p:spPr>
        <p:txBody>
          <a:bodyPr/>
          <a:lstStyle/>
          <a:p>
            <a:r>
              <a:rPr lang="en-US" dirty="0"/>
              <a:t>Read the sentences out loud</a:t>
            </a:r>
          </a:p>
          <a:p>
            <a:r>
              <a:rPr lang="en-US" dirty="0"/>
              <a:t>Write down the sentences that I dictate.</a:t>
            </a:r>
          </a:p>
          <a:p>
            <a:endParaRPr lang="en-US" dirty="0">
              <a:hlinkClick r:id="rId3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14" y="1524000"/>
            <a:ext cx="4572000" cy="3439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8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Read the question.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610600" cy="990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When is Labor Day?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58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BCBCB"/>
                </a:solidFill>
                <a:cs typeface="+mn-cs"/>
              </a:rPr>
              <a:t>Listen and write the answer that your teacher dictates.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2400" y="4876800"/>
            <a:ext cx="8686800" cy="990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FFCC"/>
              </a:buClr>
              <a:buFont typeface="Wingdings" pitchFamily="2" charset="2"/>
              <a:buNone/>
            </a:pPr>
            <a:r>
              <a:rPr lang="en-US" alt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Labor Day is in September.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228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8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30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uild="p" animBg="1"/>
      <p:bldP spid="5128" grpId="0"/>
      <p:bldP spid="512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/>
              <a:t>Saturday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648200"/>
          </a:xfrm>
        </p:spPr>
        <p:txBody>
          <a:bodyPr/>
          <a:lstStyle/>
          <a:p>
            <a:pPr marL="457200" indent="-457200"/>
            <a:r>
              <a:rPr lang="en-US" sz="3600" dirty="0"/>
              <a:t>October 12</a:t>
            </a:r>
          </a:p>
          <a:p>
            <a:pPr marL="457200" indent="-457200"/>
            <a:r>
              <a:rPr lang="en-US" sz="3600" dirty="0"/>
              <a:t>November 30</a:t>
            </a:r>
          </a:p>
          <a:p>
            <a:pPr marL="457200" indent="-457200"/>
            <a:r>
              <a:rPr lang="en-US" sz="3600" dirty="0"/>
              <a:t>December 21 &amp; 28</a:t>
            </a:r>
          </a:p>
          <a:p>
            <a:pPr marL="457200" indent="-457200"/>
            <a:r>
              <a:rPr lang="en-US" sz="3600" dirty="0"/>
              <a:t>January 4</a:t>
            </a:r>
          </a:p>
          <a:p>
            <a:pPr marL="457200" indent="-457200"/>
            <a:r>
              <a:rPr lang="en-US" sz="3600" dirty="0"/>
              <a:t>February 22</a:t>
            </a:r>
          </a:p>
          <a:p>
            <a:pPr marL="457200" indent="-457200"/>
            <a:r>
              <a:rPr lang="en-US" sz="3600" dirty="0"/>
              <a:t>April 11</a:t>
            </a:r>
          </a:p>
          <a:p>
            <a:pPr marL="457200" indent="-457200"/>
            <a:r>
              <a:rPr lang="en-US" sz="3600" dirty="0"/>
              <a:t>May 23</a:t>
            </a:r>
          </a:p>
          <a:p>
            <a:pPr marL="457200" indent="-457200"/>
            <a:r>
              <a:rPr lang="en-US" sz="3600" dirty="0"/>
              <a:t>Last class = May 30</a:t>
            </a:r>
          </a:p>
          <a:p>
            <a:endParaRPr lang="en-US" dirty="0"/>
          </a:p>
        </p:txBody>
      </p:sp>
      <p:pic>
        <p:nvPicPr>
          <p:cNvPr id="1026" name="Picture 2" descr="https://www.lvshaolin.com/wp-content/uploads/2016/11/No-Clas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11" y="555207"/>
            <a:ext cx="2979064" cy="2619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848600" cy="1524000"/>
          </a:xfrm>
          <a:solidFill>
            <a:schemeClr val="bg2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Who was the Father of Our Country?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1430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BCBCB"/>
                </a:solidFill>
                <a:cs typeface="+mn-cs"/>
              </a:rPr>
              <a:t>Write.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143000" y="4876800"/>
            <a:ext cx="7772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FFCC"/>
              </a:buClr>
              <a:buFont typeface="Wingdings" pitchFamily="2" charset="2"/>
              <a:buNone/>
            </a:pPr>
            <a:r>
              <a:rPr lang="en-US" alt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Washington was the Father of Our Country.</a:t>
            </a: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38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8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65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nimBg="1"/>
      <p:bldP spid="55300" grpId="0"/>
      <p:bldP spid="5530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534400" cy="9144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Where does the President live?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1430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BCBCB"/>
                </a:solidFill>
                <a:cs typeface="+mn-cs"/>
              </a:rPr>
              <a:t>Write.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143000" y="4724400"/>
            <a:ext cx="67818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FFCC"/>
              </a:buClr>
              <a:buFont typeface="Wingdings" pitchFamily="2" charset="2"/>
              <a:buNone/>
            </a:pPr>
            <a:r>
              <a:rPr lang="en-US" alt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The President lives in Washington, D.C.</a:t>
            </a: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38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8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2242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nimBg="1"/>
      <p:bldP spid="54276" grpId="0"/>
      <p:bldP spid="54277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10600" cy="9144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country is north of the U.S.?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1430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BCBCB"/>
                </a:solidFill>
                <a:cs typeface="+mn-cs"/>
              </a:rPr>
              <a:t>Write.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81000" y="4876800"/>
            <a:ext cx="85344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FFCC"/>
              </a:buClr>
              <a:buFont typeface="Wingdings" pitchFamily="2" charset="2"/>
              <a:buNone/>
            </a:pPr>
            <a:r>
              <a:rPr lang="en-US" alt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Canada is north of the U.S.</a:t>
            </a:r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38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8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503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nimBg="1"/>
      <p:bldP spid="57348" grpId="0"/>
      <p:bldP spid="5734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1524000"/>
          </a:xfrm>
          <a:solidFill>
            <a:schemeClr val="bg2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are the colors of the American flag?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430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BCBCB"/>
                </a:solidFill>
                <a:cs typeface="+mn-cs"/>
              </a:rPr>
              <a:t>Write.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81000" y="5105400"/>
            <a:ext cx="8534400" cy="838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FFCC"/>
              </a:buClr>
              <a:buFont typeface="Wingdings" pitchFamily="2" charset="2"/>
              <a:buNone/>
            </a:pPr>
            <a:r>
              <a:rPr lang="en-US" alt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The flag is red, white, and blue.</a:t>
            </a: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38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8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9395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  <p:bldP spid="23556" grpId="0"/>
      <p:bldP spid="2355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Dictation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981200"/>
            <a:ext cx="830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Labor Day is in September.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Washington was the Father of Our Country.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The President lives in Washington, D.C.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Canada is north of the U.S.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The flag is red, white, and blue.</a:t>
            </a:r>
          </a:p>
        </p:txBody>
      </p:sp>
    </p:spTree>
    <p:extLst>
      <p:ext uri="{BB962C8B-B14F-4D97-AF65-F5344CB8AC3E}">
        <p14:creationId xmlns:p14="http://schemas.microsoft.com/office/powerpoint/2010/main" val="15160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486400"/>
            <a:ext cx="8183880" cy="1051560"/>
          </a:xfrm>
        </p:spPr>
        <p:txBody>
          <a:bodyPr/>
          <a:lstStyle/>
          <a:p>
            <a:r>
              <a:rPr lang="en-GB" dirty="0"/>
              <a:t>More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/>
              <a:t>On my desk:</a:t>
            </a:r>
          </a:p>
          <a:p>
            <a:endParaRPr lang="en-GB" sz="3600" b="1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Please fill in the Interview Date sheet.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email me your results after you’ve had your interview: </a:t>
            </a:r>
            <a:r>
              <a:rPr lang="en-GB" b="1" dirty="0"/>
              <a:t>amclin@cuhsd.org</a:t>
            </a: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Did everyone sign in???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2" y="3707516"/>
            <a:ext cx="7633335" cy="202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Take a Break!! 10 minutes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46" y="530225"/>
            <a:ext cx="687074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First Interview Questions!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/>
          <a:lstStyle/>
          <a:p>
            <a:pPr marL="685800" indent="-338138"/>
            <a:r>
              <a:rPr lang="en-US" b="1" dirty="0">
                <a:solidFill>
                  <a:srgbClr val="7030A0"/>
                </a:solidFill>
              </a:rPr>
              <a:t>Why are you here today?</a:t>
            </a:r>
          </a:p>
          <a:p>
            <a:pPr marL="685800" lvl="1" indent="-338138"/>
            <a:r>
              <a:rPr lang="en-US" dirty="0"/>
              <a:t>I’m here for my citizenship interview.</a:t>
            </a:r>
          </a:p>
          <a:p>
            <a:pPr marL="685800" lvl="1" indent="-338138"/>
            <a:r>
              <a:rPr lang="en-US" dirty="0"/>
              <a:t>I want to become a US citizen</a:t>
            </a:r>
          </a:p>
          <a:p>
            <a:pPr marL="685800" indent="-338138"/>
            <a:r>
              <a:rPr lang="en-US" b="1" dirty="0">
                <a:solidFill>
                  <a:srgbClr val="7030A0"/>
                </a:solidFill>
              </a:rPr>
              <a:t>Why do you want to become a US citizen?</a:t>
            </a:r>
          </a:p>
          <a:p>
            <a:pPr marL="685800" lvl="1" indent="-338138"/>
            <a:r>
              <a:rPr lang="en-US" dirty="0"/>
              <a:t>I want to be able to vote.</a:t>
            </a:r>
          </a:p>
          <a:p>
            <a:pPr marL="685800" lvl="1" indent="-338138"/>
            <a:r>
              <a:rPr lang="en-US" dirty="0"/>
              <a:t>I want a US passport.</a:t>
            </a:r>
          </a:p>
          <a:p>
            <a:pPr marL="685800" lvl="1" indent="-338138"/>
            <a:r>
              <a:rPr lang="en-US" dirty="0"/>
              <a:t>I want to live with my family.</a:t>
            </a:r>
          </a:p>
          <a:p>
            <a:pPr marL="685800" lvl="1" indent="-338138"/>
            <a:r>
              <a:rPr lang="en-US" dirty="0"/>
              <a:t>There are good opportunities here.</a:t>
            </a:r>
          </a:p>
        </p:txBody>
      </p:sp>
    </p:spTree>
    <p:extLst>
      <p:ext uri="{BB962C8B-B14F-4D97-AF65-F5344CB8AC3E}">
        <p14:creationId xmlns:p14="http://schemas.microsoft.com/office/powerpoint/2010/main" val="159379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First Interview Questions!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How are you eligible to become a US citizen?</a:t>
            </a:r>
          </a:p>
          <a:p>
            <a:pPr lvl="1"/>
            <a:r>
              <a:rPr lang="en-US" dirty="0"/>
              <a:t>I’m over 18 years old and I have been a permanent resident for (&gt;5) years.</a:t>
            </a:r>
          </a:p>
          <a:p>
            <a:pPr lvl="1"/>
            <a:r>
              <a:rPr lang="en-US" dirty="0"/>
              <a:t>I’m over 18 years old and I have been a permanent resident for 3 years and I’m married to a US citizen.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First Interview Questions!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62000"/>
            <a:ext cx="7239000" cy="51816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Please remain standing and raise your right hand. Repeat after me:</a:t>
            </a:r>
          </a:p>
          <a:p>
            <a:pPr lvl="1"/>
            <a:r>
              <a:rPr lang="en-US" dirty="0"/>
              <a:t>I promise to tell the truth, the whole truth and nothing but the truth, so help me God.</a:t>
            </a:r>
          </a:p>
          <a:p>
            <a:r>
              <a:rPr lang="en-US" b="1" dirty="0">
                <a:solidFill>
                  <a:srgbClr val="7030A0"/>
                </a:solidFill>
              </a:rPr>
              <a:t>Do you understand what an oath is?</a:t>
            </a:r>
          </a:p>
          <a:p>
            <a:pPr lvl="1"/>
            <a:r>
              <a:rPr lang="en-US" dirty="0"/>
              <a:t>Yes, it is a promise to tell the truth</a:t>
            </a:r>
          </a:p>
          <a:p>
            <a:r>
              <a:rPr lang="en-US" b="1" dirty="0">
                <a:solidFill>
                  <a:srgbClr val="7030A0"/>
                </a:solidFill>
              </a:rPr>
              <a:t>What did you just promise?</a:t>
            </a:r>
          </a:p>
          <a:p>
            <a:r>
              <a:rPr lang="en-US" dirty="0"/>
              <a:t>I promised to tell the truth.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5410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of Last Week’s </a:t>
            </a:r>
            <a:r>
              <a:rPr lang="en-US"/>
              <a:t>Civics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/>
              <a:t>Q1 - 10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5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3247"/>
            <a:ext cx="6248400" cy="4162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0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Civics History and Government Test for Citizenship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1752600"/>
            <a:ext cx="409733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391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Question 1</a:t>
            </a:r>
            <a:b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the supreme law of the land?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90600" y="2743200"/>
            <a:ext cx="48768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Constitution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2362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2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does the Constitution do?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000250"/>
            <a:ext cx="4967287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676400" y="5530850"/>
            <a:ext cx="5943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sets up the government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www.elcivics.com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Civics History and Government Test for Citizenship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391400" cy="3048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3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idea of self-government is in the first three words of the Constitution.  What are these words?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429000" y="2667000"/>
            <a:ext cx="47244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the People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54400"/>
            <a:ext cx="4953000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66FFCC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8FFE2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66FF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8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3270</TotalTime>
  <Words>648</Words>
  <Application>Microsoft Office PowerPoint</Application>
  <PresentationFormat>On-screen Show (4:3)</PresentationFormat>
  <Paragraphs>135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Impact</vt:lpstr>
      <vt:lpstr>Times New Roman</vt:lpstr>
      <vt:lpstr>Verdana</vt:lpstr>
      <vt:lpstr>Wingdings</vt:lpstr>
      <vt:lpstr>Wingdings 2</vt:lpstr>
      <vt:lpstr>Aspect</vt:lpstr>
      <vt:lpstr>1_Aspect</vt:lpstr>
      <vt:lpstr>2_Aspect</vt:lpstr>
      <vt:lpstr>Project Overview</vt:lpstr>
      <vt:lpstr>Default Design</vt:lpstr>
      <vt:lpstr>1_Project Overview</vt:lpstr>
      <vt:lpstr>Civics Corner</vt:lpstr>
      <vt:lpstr>Saturday Closures</vt:lpstr>
      <vt:lpstr>First Interview Questions!</vt:lpstr>
      <vt:lpstr>First Interview Questions!</vt:lpstr>
      <vt:lpstr>First Interview Questions!</vt:lpstr>
      <vt:lpstr>Review of Last Week’s Civics Qs</vt:lpstr>
      <vt:lpstr>Question 1  What is the supreme law of the land?</vt:lpstr>
      <vt:lpstr>Question 2  What does the Constitution do?</vt:lpstr>
      <vt:lpstr>Question 3  The idea of self-government is in the first three words of the Constitution.  What are these words?</vt:lpstr>
      <vt:lpstr>Question 4  What is an amendment?</vt:lpstr>
      <vt:lpstr>Question 5  What do we call the first ten amendments to the Constitution?</vt:lpstr>
      <vt:lpstr>Question 6  What is one right or freedom from the First Amendment?</vt:lpstr>
      <vt:lpstr>Question 7  How many amendments does the Constitution have?</vt:lpstr>
      <vt:lpstr>Question 8 What did the Declaration of Independence do?</vt:lpstr>
      <vt:lpstr>Question 9  What are two rights in the Declaration of Independence?</vt:lpstr>
      <vt:lpstr>Question 10  What is freedom of religion?</vt:lpstr>
      <vt:lpstr>Preparing for the Oath:</vt:lpstr>
      <vt:lpstr>Reading and Writing Practice</vt:lpstr>
      <vt:lpstr>Read the question.</vt:lpstr>
      <vt:lpstr>Read.</vt:lpstr>
      <vt:lpstr>Read.</vt:lpstr>
      <vt:lpstr>Read.</vt:lpstr>
      <vt:lpstr>Read.</vt:lpstr>
      <vt:lpstr>Dictation Review</vt:lpstr>
      <vt:lpstr>More Admin</vt:lpstr>
      <vt:lpstr>Take a Break!! 10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Rules?</dc:title>
  <dc:creator>Alison</dc:creator>
  <cp:lastModifiedBy>alison McLin</cp:lastModifiedBy>
  <cp:revision>365</cp:revision>
  <dcterms:created xsi:type="dcterms:W3CDTF">2006-08-16T00:00:00Z</dcterms:created>
  <dcterms:modified xsi:type="dcterms:W3CDTF">2019-09-11T16:13:47Z</dcterms:modified>
</cp:coreProperties>
</file>