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85" r:id="rId4"/>
    <p:sldMasterId id="2147484045" r:id="rId5"/>
    <p:sldMasterId id="2147484057" r:id="rId6"/>
  </p:sldMasterIdLst>
  <p:notesMasterIdLst>
    <p:notesMasterId r:id="rId33"/>
  </p:notesMasterIdLst>
  <p:sldIdLst>
    <p:sldId id="289" r:id="rId7"/>
    <p:sldId id="535" r:id="rId8"/>
    <p:sldId id="458" r:id="rId9"/>
    <p:sldId id="459" r:id="rId10"/>
    <p:sldId id="478" r:id="rId11"/>
    <p:sldId id="536" r:id="rId12"/>
    <p:sldId id="267" r:id="rId13"/>
    <p:sldId id="268" r:id="rId14"/>
    <p:sldId id="270" r:id="rId15"/>
    <p:sldId id="310" r:id="rId16"/>
    <p:sldId id="271" r:id="rId17"/>
    <p:sldId id="272" r:id="rId18"/>
    <p:sldId id="273" r:id="rId19"/>
    <p:sldId id="274" r:id="rId20"/>
    <p:sldId id="275" r:id="rId21"/>
    <p:sldId id="276" r:id="rId22"/>
    <p:sldId id="429" r:id="rId23"/>
    <p:sldId id="371" r:id="rId24"/>
    <p:sldId id="530" r:id="rId25"/>
    <p:sldId id="531" r:id="rId26"/>
    <p:sldId id="532" r:id="rId27"/>
    <p:sldId id="533" r:id="rId28"/>
    <p:sldId id="534" r:id="rId29"/>
    <p:sldId id="510" r:id="rId30"/>
    <p:sldId id="479" r:id="rId31"/>
    <p:sldId id="43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7AA82-08AE-4525-B700-84B3F9550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Memorial Day is in May.</a:t>
            </a:r>
            <a:endParaRPr lang="en-US" altLang="en-US" dirty="0"/>
          </a:p>
          <a:p>
            <a:r>
              <a:rPr lang="en-US" altLang="en-US" b="1" dirty="0"/>
              <a:t>Washington is on the dollar bill.</a:t>
            </a:r>
            <a:endParaRPr lang="en-US" altLang="en-US" dirty="0"/>
          </a:p>
          <a:p>
            <a:r>
              <a:rPr lang="en-US" altLang="en-US" b="1" dirty="0"/>
              <a:t>Alaska is the largest state.</a:t>
            </a:r>
            <a:endParaRPr lang="en-US" altLang="en-US" dirty="0"/>
          </a:p>
          <a:p>
            <a:r>
              <a:rPr lang="en-US" altLang="en-US" b="1" dirty="0"/>
              <a:t>Citizens of the state vote for Senators.</a:t>
            </a:r>
            <a:endParaRPr lang="en-US" altLang="en-US" dirty="0"/>
          </a:p>
          <a:p>
            <a:r>
              <a:rPr lang="en-US" altLang="en-US" b="1" dirty="0"/>
              <a:t>Freedom of speech is one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67E239-8DB2-4FAE-8BBF-E116CE7B92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4482A6-F150-4F96-8AC6-8891332024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AD8D4-59AD-409D-8B03-EA18812196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255E5-87E5-471A-B9DA-2A0F0959CF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92913-680F-45BF-AF84-45A7E0E18E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84F031-0E67-4149-AE35-650F24599D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1A2E9-9E90-441C-B1FD-3C789BC064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2F58A-3AE5-44E9-8379-EAAF3B40F5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60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49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29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90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4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2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567265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57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206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2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5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030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8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16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997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326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96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396-09E2-4A8C-8EF9-031E4212B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61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C989-2B9D-4897-9EEF-1E3F9F34FE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827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DDE6-DABC-4A35-86D6-7DEABECF98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13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DD5B-3135-4EC4-8E0C-8D6ADDEACC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8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6409-F8A1-4F15-9B57-724CDC1C3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231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1C01-34AB-4413-AB3D-32FA8A677B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488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E11E-C4C8-4A63-93D6-02C9AF2868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115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B500-3352-47E4-BF64-AC995104D2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0490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82A8-A93E-40FD-A2EF-D4DC0CEFC9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65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A941-A836-46CC-B9B2-BF33284D1A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577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9544-92DE-480F-B7E6-B121D9504C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6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2/24/2020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94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75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A11F88-34F7-4871-8F45-D199F9A763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70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25F1E"/>
                </a:solidFill>
              </a:rPr>
              <a:t>Part 03</a:t>
            </a:r>
            <a:endParaRPr lang="en-US" altLang="en-US" sz="2800" dirty="0">
              <a:solidFill>
                <a:srgbClr val="C25F1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Study the Chart</a:t>
            </a: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133600" y="1949450"/>
            <a:ext cx="990600" cy="641350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U.S. Capitol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495800" y="1905000"/>
            <a:ext cx="1752600" cy="366713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White House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7696200" y="1873250"/>
            <a:ext cx="1219200" cy="641350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Supreme Court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219200" y="4052888"/>
            <a:ext cx="1295400" cy="366712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Congress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3429000" y="4586288"/>
            <a:ext cx="1295400" cy="366712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President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0" y="5257800"/>
            <a:ext cx="2057400" cy="641350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House of Representatives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1981200" y="5257800"/>
            <a:ext cx="990600" cy="366713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Senate</a:t>
            </a: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6324600" y="4800600"/>
            <a:ext cx="1981200" cy="366713"/>
          </a:xfrm>
          <a:prstGeom prst="rect">
            <a:avLst/>
          </a:prstGeom>
          <a:solidFill>
            <a:srgbClr val="CDE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Supreme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6863"/>
            <a:ext cx="3657600" cy="3886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15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is in charge 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b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executive branch?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191000" y="4495800"/>
            <a:ext cx="4419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President</a:t>
            </a:r>
          </a:p>
        </p:txBody>
      </p:sp>
      <p:pic>
        <p:nvPicPr>
          <p:cNvPr id="18438" name="Picture 6" descr="https://static.independent.co.uk/s3fs-public/thumbnails/image/2017/02/10/17/donald-tr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5511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-228600"/>
            <a:ext cx="4572000" cy="434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16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makes federal laws?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04800"/>
            <a:ext cx="42132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819400" y="5667375"/>
            <a:ext cx="60960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Congress  (Senate and House of Representatives)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17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are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parts of the U.S. Congress?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69342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Senate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House of Representatives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7195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678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18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many U.S. Senators are there?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92300"/>
            <a:ext cx="2687638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676400" y="54546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one hundred (100)</a:t>
            </a: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92300"/>
            <a:ext cx="35814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19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We elect a U.S. Senator for how many years?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700"/>
            <a:ext cx="56388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6781800" y="3505200"/>
            <a:ext cx="213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six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20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is one of your state’s U.S. Senators?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57350"/>
            <a:ext cx="28289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295400" y="5438775"/>
            <a:ext cx="2133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Kamala Harris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5715000" y="5057775"/>
            <a:ext cx="2514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Dianne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Feinstein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65350"/>
            <a:ext cx="32385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The Constitution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Read the sentences out loud.</a:t>
            </a:r>
          </a:p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848600" cy="9144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Memorial Day?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143000" y="30480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143000" y="5105400"/>
            <a:ext cx="77724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Memorial Day is in May.</a:t>
            </a: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03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nimBg="1"/>
      <p:bldP spid="56324" grpId="0"/>
      <p:bldP spid="5632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April </a:t>
            </a:r>
            <a:r>
              <a:rPr lang="en-US" sz="3600" dirty="0"/>
              <a:t>11</a:t>
            </a:r>
          </a:p>
          <a:p>
            <a:pPr marL="457200" indent="-457200"/>
            <a:r>
              <a:rPr lang="en-US" sz="3600" dirty="0"/>
              <a:t>May 23</a:t>
            </a:r>
          </a:p>
          <a:p>
            <a:pPr marL="457200" indent="-457200"/>
            <a:r>
              <a:rPr lang="en-US" sz="3600" dirty="0"/>
              <a:t>Last class = May 30</a:t>
            </a:r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331252" cy="2049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8486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is on the dollar bill?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400" y="5029200"/>
            <a:ext cx="8839200" cy="990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Washington is on the dollar bill.</a:t>
            </a: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9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  <p:bldP spid="61444" grpId="0"/>
      <p:bldP spid="6144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8486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largest state?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143000" y="31242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5181600"/>
            <a:ext cx="77724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Alaska is the largest state.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90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nimBg="1"/>
      <p:bldP spid="59396" grpId="0"/>
      <p:bldP spid="5939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10668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votes for Senators?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43000" y="4876800"/>
            <a:ext cx="7772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Citizens of the state vote for Senators.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670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58372" grpId="0"/>
      <p:bldP spid="5837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48600" cy="1524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one right in the Bill of Rights?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143000" y="30480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04800" y="5105400"/>
            <a:ext cx="8686800" cy="1600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Freedom of speech is one right in the Bill of Rights.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85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43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  <p:bldP spid="60420" grpId="0"/>
      <p:bldP spid="6042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067800" cy="4114800"/>
          </a:xfrm>
        </p:spPr>
        <p:txBody>
          <a:bodyPr/>
          <a:lstStyle/>
          <a:p>
            <a:r>
              <a:rPr lang="en-US" altLang="en-US" dirty="0"/>
              <a:t>Memorial Day is in May.</a:t>
            </a:r>
          </a:p>
          <a:p>
            <a:r>
              <a:rPr lang="en-US" altLang="en-US" dirty="0"/>
              <a:t>Washington is on the dollar bill.</a:t>
            </a:r>
          </a:p>
          <a:p>
            <a:r>
              <a:rPr lang="en-US" altLang="en-US" dirty="0"/>
              <a:t>Alaska is the largest state.</a:t>
            </a:r>
          </a:p>
          <a:p>
            <a:r>
              <a:rPr lang="en-US" altLang="en-US" dirty="0"/>
              <a:t>Citizens of the state vote for Senators.</a:t>
            </a:r>
          </a:p>
          <a:p>
            <a:r>
              <a:rPr lang="en-US" altLang="en-US" dirty="0"/>
              <a:t>Freedom of speech is one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Let me know if you have your interview soon.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8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Please remain standing and raise your right hand. Repeat after me:</a:t>
            </a:r>
          </a:p>
          <a:p>
            <a:pPr lvl="1"/>
            <a:r>
              <a:rPr lang="en-US" dirty="0"/>
              <a:t>I promise to tell the truth, the whole truth and nothing but the truth, so help me God.</a:t>
            </a:r>
          </a:p>
          <a:p>
            <a:r>
              <a:rPr lang="en-US" b="1" dirty="0">
                <a:solidFill>
                  <a:srgbClr val="7030A0"/>
                </a:solidFill>
              </a:rPr>
              <a:t>Do you understand what an oath is?</a:t>
            </a:r>
          </a:p>
          <a:p>
            <a:pPr lvl="1"/>
            <a:r>
              <a:rPr lang="en-US" dirty="0"/>
              <a:t>Yes, it is a promise to tell the truth</a:t>
            </a:r>
          </a:p>
          <a:p>
            <a:r>
              <a:rPr lang="en-US" b="1" dirty="0">
                <a:solidFill>
                  <a:srgbClr val="7030A0"/>
                </a:solidFill>
              </a:rPr>
              <a:t>What did you just promise?</a:t>
            </a:r>
          </a:p>
          <a:p>
            <a:r>
              <a:rPr lang="en-US" dirty="0"/>
              <a:t>I promised to tell the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are you here today?</a:t>
            </a:r>
          </a:p>
          <a:p>
            <a:pPr marL="685800" lvl="1" indent="-338138"/>
            <a:r>
              <a:rPr lang="en-US" dirty="0"/>
              <a:t>I’m here for my citizenship interview.</a:t>
            </a:r>
          </a:p>
          <a:p>
            <a:pPr marL="685800" lvl="1" indent="-338138"/>
            <a:r>
              <a:rPr lang="en-US" dirty="0"/>
              <a:t>I want to become a US citizen</a:t>
            </a:r>
          </a:p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do you want to become a US citizen?</a:t>
            </a:r>
          </a:p>
          <a:p>
            <a:pPr marL="685800" lvl="1" indent="-338138"/>
            <a:r>
              <a:rPr lang="en-US" dirty="0"/>
              <a:t>I love America!</a:t>
            </a:r>
          </a:p>
          <a:p>
            <a:pPr marL="685800" lvl="1" indent="-338138"/>
            <a:r>
              <a:rPr lang="en-US" dirty="0"/>
              <a:t>I want to vote.</a:t>
            </a:r>
          </a:p>
          <a:p>
            <a:pPr marL="685800" lvl="1" indent="-338138"/>
            <a:r>
              <a:rPr lang="en-US" dirty="0"/>
              <a:t>I want a US passport.</a:t>
            </a:r>
          </a:p>
          <a:p>
            <a:pPr marL="685800" lvl="1" indent="-338138"/>
            <a:r>
              <a:rPr lang="en-US" dirty="0"/>
              <a:t>I want to live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1593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are you eligible to become a US citizen?</a:t>
            </a:r>
          </a:p>
          <a:p>
            <a:pPr lvl="1"/>
            <a:r>
              <a:rPr lang="en-US" dirty="0"/>
              <a:t>I have been a permanent resident for (&gt;5) years.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I have been a permanent resident for 3 years and I’m married to a US citizen.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Q11 - 20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11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economic system in the United States?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52400" y="3810000"/>
            <a:ext cx="46482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capitalist economy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market economy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00350"/>
            <a:ext cx="41148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12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“rule of law”?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594360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Everyone must follow the law.  No one is above the law.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b="19791"/>
          <a:stretch>
            <a:fillRect/>
          </a:stretch>
        </p:blipFill>
        <p:spPr bwMode="auto">
          <a:xfrm>
            <a:off x="2590800" y="3476625"/>
            <a:ext cx="65532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2895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14</a:t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stops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branch of government from becoming too powerful?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57200" y="4648200"/>
            <a:ext cx="52578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checks and balances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separation of powers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6195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3236</TotalTime>
  <Words>702</Words>
  <Application>Microsoft Office PowerPoint</Application>
  <PresentationFormat>On-screen Show (4:3)</PresentationFormat>
  <Paragraphs>139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1_Project Overview</vt:lpstr>
      <vt:lpstr>2_Default Design</vt:lpstr>
      <vt:lpstr>Civics Corner</vt:lpstr>
      <vt:lpstr>Saturday Closures</vt:lpstr>
      <vt:lpstr>First Interview Questions!</vt:lpstr>
      <vt:lpstr>First Interview Questions!</vt:lpstr>
      <vt:lpstr>First Interview Questions!</vt:lpstr>
      <vt:lpstr>Review of Last Week’s Civics Qs</vt:lpstr>
      <vt:lpstr>Question 11  What is the economic system in the United States?</vt:lpstr>
      <vt:lpstr>Question 12  What is the “rule of law”?</vt:lpstr>
      <vt:lpstr>Question 14  What stops one branch of government from becoming too powerful?</vt:lpstr>
      <vt:lpstr>Study the Chart</vt:lpstr>
      <vt:lpstr>Question 15  Who is in charge of  the executive branch?</vt:lpstr>
      <vt:lpstr>Question 16  Who makes federal laws?</vt:lpstr>
      <vt:lpstr>Question 17  What are two parts of the U.S. Congress?</vt:lpstr>
      <vt:lpstr>Question 18  How many U.S. Senators are there?</vt:lpstr>
      <vt:lpstr>Question 19 We elect a U.S. Senator for how many years?</vt:lpstr>
      <vt:lpstr>Question 20  Who is one of your state’s U.S. Senators?</vt:lpstr>
      <vt:lpstr>Preparing for the Oath:</vt:lpstr>
      <vt:lpstr>Dictation Practice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371</cp:revision>
  <dcterms:created xsi:type="dcterms:W3CDTF">2006-08-16T00:00:00Z</dcterms:created>
  <dcterms:modified xsi:type="dcterms:W3CDTF">2020-02-24T16:02:04Z</dcterms:modified>
</cp:coreProperties>
</file>