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5" r:id="rId8"/>
    <p:sldId id="261" r:id="rId9"/>
    <p:sldId id="266" r:id="rId10"/>
    <p:sldId id="267" r:id="rId11"/>
    <p:sldId id="270" r:id="rId12"/>
    <p:sldId id="271" r:id="rId13"/>
    <p:sldId id="272" r:id="rId14"/>
    <p:sldId id="268" r:id="rId1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ângulo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ângulo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tângulo 17"/>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ector reto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Conector reto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ector reto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Conector reto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Conector reto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Conector reto 25"/>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e 27"/>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e 28"/>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e 29"/>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e 30"/>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e 31"/>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ítulo 7"/>
          <p:cNvSpPr>
            <a:spLocks noGrp="1"/>
          </p:cNvSpPr>
          <p:nvPr>
            <p:ph type="ctrTitle"/>
          </p:nvPr>
        </p:nvSpPr>
        <p:spPr>
          <a:xfrm>
            <a:off x="2286000" y="3124200"/>
            <a:ext cx="6172200" cy="1894362"/>
          </a:xfrm>
        </p:spPr>
        <p:txBody>
          <a:bodyPr/>
          <a:lstStyle>
            <a:lvl1pPr>
              <a:defRPr b="1"/>
            </a:lvl1pPr>
          </a:lstStyle>
          <a:p>
            <a:r>
              <a:rPr lang="pt-BR" smtClean="0"/>
              <a:t>Clique para editar o estilo do título mestre</a:t>
            </a:r>
            <a:endParaRPr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22" name="Espaço Reservado para Data 27"/>
          <p:cNvSpPr>
            <a:spLocks noGrp="1"/>
          </p:cNvSpPr>
          <p:nvPr>
            <p:ph type="dt" sz="half" idx="10"/>
          </p:nvPr>
        </p:nvSpPr>
        <p:spPr bwMode="auto">
          <a:xfrm rot="5400000">
            <a:off x="7764463" y="1174750"/>
            <a:ext cx="2286000" cy="381000"/>
          </a:xfrm>
        </p:spPr>
        <p:txBody>
          <a:bodyPr/>
          <a:lstStyle>
            <a:lvl1pPr>
              <a:defRPr/>
            </a:lvl1pPr>
          </a:lstStyle>
          <a:p>
            <a:pPr>
              <a:defRPr/>
            </a:pPr>
            <a:fld id="{BFF3E37D-EA1A-4E7D-B73A-90065770509D}" type="datetimeFigureOut">
              <a:rPr lang="pt-BR"/>
              <a:pPr>
                <a:defRPr/>
              </a:pPr>
              <a:t>28/04/2018</a:t>
            </a:fld>
            <a:endParaRPr lang="pt-BR"/>
          </a:p>
        </p:txBody>
      </p:sp>
      <p:sp>
        <p:nvSpPr>
          <p:cNvPr id="23" name="Espaço Reservado para Rodapé 16"/>
          <p:cNvSpPr>
            <a:spLocks noGrp="1"/>
          </p:cNvSpPr>
          <p:nvPr>
            <p:ph type="ftr" sz="quarter" idx="11"/>
          </p:nvPr>
        </p:nvSpPr>
        <p:spPr bwMode="auto">
          <a:xfrm rot="5400000">
            <a:off x="7077076" y="4181475"/>
            <a:ext cx="3657600" cy="384175"/>
          </a:xfrm>
        </p:spPr>
        <p:txBody>
          <a:bodyPr/>
          <a:lstStyle>
            <a:lvl1pPr>
              <a:defRPr/>
            </a:lvl1pPr>
          </a:lstStyle>
          <a:p>
            <a:pPr>
              <a:defRPr/>
            </a:pPr>
            <a:endParaRPr lang="pt-BR"/>
          </a:p>
        </p:txBody>
      </p:sp>
      <p:sp>
        <p:nvSpPr>
          <p:cNvPr id="24" name="Espaço Reservado para Número de Slide 28"/>
          <p:cNvSpPr>
            <a:spLocks noGrp="1"/>
          </p:cNvSpPr>
          <p:nvPr>
            <p:ph type="sldNum" sz="quarter" idx="12"/>
          </p:nvPr>
        </p:nvSpPr>
        <p:spPr bwMode="auto">
          <a:xfrm>
            <a:off x="1325563" y="4929188"/>
            <a:ext cx="609600" cy="517525"/>
          </a:xfrm>
        </p:spPr>
        <p:txBody>
          <a:bodyPr/>
          <a:lstStyle>
            <a:lvl1pPr>
              <a:defRPr/>
            </a:lvl1pPr>
          </a:lstStyle>
          <a:p>
            <a:pPr>
              <a:defRPr/>
            </a:pPr>
            <a:fld id="{FAD3CBFE-D0D7-4F36-B7A6-205FB75CDA59}" type="slidenum">
              <a:rPr lang="pt-BR"/>
              <a:pPr>
                <a:defRPr/>
              </a:pPr>
              <a:t>‹#›</a:t>
            </a:fld>
            <a:endParaRPr lang="pt-BR"/>
          </a:p>
        </p:txBody>
      </p:sp>
    </p:spTree>
    <p:extLst>
      <p:ext uri="{BB962C8B-B14F-4D97-AF65-F5344CB8AC3E}">
        <p14:creationId xmlns:p14="http://schemas.microsoft.com/office/powerpoint/2010/main" val="9566887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E57D94B9-7A6C-4DF2-A91D-A37CC5CCE710}" type="datetimeFigureOut">
              <a:rPr lang="pt-BR"/>
              <a:pPr>
                <a:defRPr/>
              </a:pPr>
              <a:t>28/04/2018</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24DC2B1D-D9D7-4BF6-9FF5-BBA2A3FBCEF9}" type="slidenum">
              <a:rPr lang="pt-BR"/>
              <a:pPr>
                <a:defRPr/>
              </a:pPr>
              <a:t>‹#›</a:t>
            </a:fld>
            <a:endParaRPr lang="pt-BR"/>
          </a:p>
        </p:txBody>
      </p:sp>
    </p:spTree>
    <p:extLst>
      <p:ext uri="{BB962C8B-B14F-4D97-AF65-F5344CB8AC3E}">
        <p14:creationId xmlns:p14="http://schemas.microsoft.com/office/powerpoint/2010/main" val="384137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DC623549-B119-4CED-B11A-832FBC786D23}" type="datetimeFigureOut">
              <a:rPr lang="pt-BR"/>
              <a:pPr>
                <a:defRPr/>
              </a:pPr>
              <a:t>28/04/2018</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50CBF3AB-B1D1-4594-A908-B274212DB5D0}" type="slidenum">
              <a:rPr lang="pt-BR"/>
              <a:pPr>
                <a:defRPr/>
              </a:pPr>
              <a:t>‹#›</a:t>
            </a:fld>
            <a:endParaRPr lang="pt-BR"/>
          </a:p>
        </p:txBody>
      </p:sp>
    </p:spTree>
    <p:extLst>
      <p:ext uri="{BB962C8B-B14F-4D97-AF65-F5344CB8AC3E}">
        <p14:creationId xmlns:p14="http://schemas.microsoft.com/office/powerpoint/2010/main" val="175250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457200" y="1600200"/>
            <a:ext cx="7467600" cy="487375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6"/>
          <p:cNvSpPr>
            <a:spLocks noGrp="1"/>
          </p:cNvSpPr>
          <p:nvPr>
            <p:ph type="dt" sz="half" idx="10"/>
          </p:nvPr>
        </p:nvSpPr>
        <p:spPr/>
        <p:txBody>
          <a:bodyPr rtlCol="0"/>
          <a:lstStyle>
            <a:lvl1pPr>
              <a:defRPr/>
            </a:lvl1pPr>
          </a:lstStyle>
          <a:p>
            <a:pPr>
              <a:defRPr/>
            </a:pPr>
            <a:fld id="{493A443F-1260-497E-BCA1-3779F1D84CCF}" type="datetimeFigureOut">
              <a:rPr lang="pt-BR"/>
              <a:pPr>
                <a:defRPr/>
              </a:pPr>
              <a:t>28/04/2018</a:t>
            </a:fld>
            <a:endParaRPr lang="pt-BR"/>
          </a:p>
        </p:txBody>
      </p:sp>
      <p:sp>
        <p:nvSpPr>
          <p:cNvPr id="5" name="Espaço Reservado para Número de Slide 8"/>
          <p:cNvSpPr>
            <a:spLocks noGrp="1"/>
          </p:cNvSpPr>
          <p:nvPr>
            <p:ph type="sldNum" sz="quarter" idx="11"/>
          </p:nvPr>
        </p:nvSpPr>
        <p:spPr/>
        <p:txBody>
          <a:bodyPr rtlCol="0"/>
          <a:lstStyle>
            <a:lvl1pPr>
              <a:defRPr/>
            </a:lvl1pPr>
          </a:lstStyle>
          <a:p>
            <a:pPr>
              <a:defRPr/>
            </a:pPr>
            <a:fld id="{3B456065-52D2-497E-A3FE-9B666F061662}" type="slidenum">
              <a:rPr lang="pt-BR"/>
              <a:pPr>
                <a:defRPr/>
              </a:pPr>
              <a:t>‹#›</a:t>
            </a:fld>
            <a:endParaRPr lang="pt-BR"/>
          </a:p>
        </p:txBody>
      </p:sp>
      <p:sp>
        <p:nvSpPr>
          <p:cNvPr id="6" name="Espaço Reservado para Rodapé 9"/>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375236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ângulo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ângulo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tângulo 17"/>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ector reto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Conector reto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Conector reto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Conector reto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ector reto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tângulo 2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e 26"/>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e 27"/>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e 2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e 29"/>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e 30"/>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ector reto 31"/>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20" name="Espaço Reservado para Data 3"/>
          <p:cNvSpPr>
            <a:spLocks noGrp="1"/>
          </p:cNvSpPr>
          <p:nvPr>
            <p:ph type="dt" sz="half" idx="10"/>
          </p:nvPr>
        </p:nvSpPr>
        <p:spPr bwMode="auto">
          <a:xfrm rot="5400000">
            <a:off x="7762875" y="1169988"/>
            <a:ext cx="2286000" cy="381000"/>
          </a:xfrm>
        </p:spPr>
        <p:txBody>
          <a:bodyPr/>
          <a:lstStyle>
            <a:lvl1pPr>
              <a:defRPr/>
            </a:lvl1pPr>
          </a:lstStyle>
          <a:p>
            <a:pPr>
              <a:defRPr/>
            </a:pPr>
            <a:fld id="{13D2CF40-764D-4966-B8B1-8E67F7EFB06B}" type="datetimeFigureOut">
              <a:rPr lang="pt-BR"/>
              <a:pPr>
                <a:defRPr/>
              </a:pPr>
              <a:t>28/04/2018</a:t>
            </a:fld>
            <a:endParaRPr lang="pt-BR"/>
          </a:p>
        </p:txBody>
      </p:sp>
      <p:sp>
        <p:nvSpPr>
          <p:cNvPr id="21" name="Espaço Reservado para Rodapé 4"/>
          <p:cNvSpPr>
            <a:spLocks noGrp="1"/>
          </p:cNvSpPr>
          <p:nvPr>
            <p:ph type="ftr" sz="quarter" idx="11"/>
          </p:nvPr>
        </p:nvSpPr>
        <p:spPr bwMode="auto">
          <a:xfrm rot="5400000">
            <a:off x="7077076" y="4178300"/>
            <a:ext cx="3657600" cy="384175"/>
          </a:xfrm>
        </p:spPr>
        <p:txBody>
          <a:bodyPr/>
          <a:lstStyle>
            <a:lvl1pPr>
              <a:defRPr/>
            </a:lvl1pPr>
          </a:lstStyle>
          <a:p>
            <a:pPr>
              <a:defRPr/>
            </a:pPr>
            <a:endParaRPr lang="pt-BR"/>
          </a:p>
        </p:txBody>
      </p:sp>
      <p:sp>
        <p:nvSpPr>
          <p:cNvPr id="22" name="Espaço Reservado para Número de Slide 5"/>
          <p:cNvSpPr>
            <a:spLocks noGrp="1"/>
          </p:cNvSpPr>
          <p:nvPr>
            <p:ph type="sldNum" sz="quarter" idx="12"/>
          </p:nvPr>
        </p:nvSpPr>
        <p:spPr bwMode="auto">
          <a:xfrm>
            <a:off x="1339850" y="4929188"/>
            <a:ext cx="609600" cy="517525"/>
          </a:xfrm>
        </p:spPr>
        <p:txBody>
          <a:bodyPr/>
          <a:lstStyle>
            <a:lvl1pPr>
              <a:defRPr/>
            </a:lvl1pPr>
          </a:lstStyle>
          <a:p>
            <a:pPr>
              <a:defRPr/>
            </a:pPr>
            <a:fld id="{0D9E138A-45A1-4445-9C7A-B6B97885AAD3}" type="slidenum">
              <a:rPr lang="pt-BR"/>
              <a:pPr>
                <a:defRPr/>
              </a:pPr>
              <a:t>‹#›</a:t>
            </a:fld>
            <a:endParaRPr lang="pt-BR"/>
          </a:p>
        </p:txBody>
      </p:sp>
    </p:spTree>
    <p:extLst>
      <p:ext uri="{BB962C8B-B14F-4D97-AF65-F5344CB8AC3E}">
        <p14:creationId xmlns:p14="http://schemas.microsoft.com/office/powerpoint/2010/main" val="37572750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457200" y="1600200"/>
            <a:ext cx="36576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270248" y="1600200"/>
            <a:ext cx="36576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fld id="{A8F71BF5-BD1B-4670-99B6-BC31A9520B07}" type="datetimeFigureOut">
              <a:rPr lang="pt-BR"/>
              <a:pPr>
                <a:defRPr/>
              </a:pPr>
              <a:t>28/04/2018</a:t>
            </a:fld>
            <a:endParaRPr lang="pt-BR"/>
          </a:p>
        </p:txBody>
      </p:sp>
      <p:sp>
        <p:nvSpPr>
          <p:cNvPr id="6" name="Espaço Reservado para Rodapé 2"/>
          <p:cNvSpPr>
            <a:spLocks noGrp="1"/>
          </p:cNvSpPr>
          <p:nvPr>
            <p:ph type="ftr" sz="quarter" idx="11"/>
          </p:nvPr>
        </p:nvSpPr>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p:txBody>
          <a:bodyPr/>
          <a:lstStyle>
            <a:lvl1pPr>
              <a:defRPr/>
            </a:lvl1pPr>
          </a:lstStyle>
          <a:p>
            <a:pPr>
              <a:defRPr/>
            </a:pPr>
            <a:fld id="{F27158D1-5011-4E6D-B0C9-2792D0B09886}" type="slidenum">
              <a:rPr lang="pt-BR"/>
              <a:pPr>
                <a:defRPr/>
              </a:pPr>
              <a:t>‹#›</a:t>
            </a:fld>
            <a:endParaRPr lang="pt-BR"/>
          </a:p>
        </p:txBody>
      </p:sp>
    </p:spTree>
    <p:extLst>
      <p:ext uri="{BB962C8B-B14F-4D97-AF65-F5344CB8AC3E}">
        <p14:creationId xmlns:p14="http://schemas.microsoft.com/office/powerpoint/2010/main" val="410702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lstStyle>
            <a:lvl1pPr>
              <a:defRPr/>
            </a:lvl1pPr>
          </a:lstStyle>
          <a:p>
            <a:r>
              <a:rPr lang="pt-BR" smtClean="0"/>
              <a:t>Clique para editar o estilo do título mestre</a:t>
            </a:r>
            <a:endParaRPr lang="en-US"/>
          </a:p>
        </p:txBody>
      </p:sp>
      <p:sp>
        <p:nvSpPr>
          <p:cNvPr id="11" name="Espaço Reservado para Conteúdo 10"/>
          <p:cNvSpPr>
            <a:spLocks noGrp="1"/>
          </p:cNvSpPr>
          <p:nvPr>
            <p:ph sz="quarter" idx="2"/>
          </p:nvPr>
        </p:nvSpPr>
        <p:spPr>
          <a:xfrm>
            <a:off x="457200" y="2362200"/>
            <a:ext cx="3657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quarter" idx="4"/>
          </p:nvPr>
        </p:nvSpPr>
        <p:spPr>
          <a:xfrm>
            <a:off x="4371975" y="2362200"/>
            <a:ext cx="3657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t-BR" smtClean="0"/>
              <a:t>Clique para editar os estilos do texto mestre</a:t>
            </a:r>
          </a:p>
        </p:txBody>
      </p:sp>
      <p:sp>
        <p:nvSpPr>
          <p:cNvPr id="7" name="Espaço Reservado para Data 13"/>
          <p:cNvSpPr>
            <a:spLocks noGrp="1"/>
          </p:cNvSpPr>
          <p:nvPr>
            <p:ph type="dt" sz="half" idx="10"/>
          </p:nvPr>
        </p:nvSpPr>
        <p:spPr/>
        <p:txBody>
          <a:bodyPr/>
          <a:lstStyle>
            <a:lvl1pPr>
              <a:defRPr/>
            </a:lvl1pPr>
          </a:lstStyle>
          <a:p>
            <a:pPr>
              <a:defRPr/>
            </a:pPr>
            <a:fld id="{1D5066E5-4BB1-4BA6-9B8D-BECEDCADC07E}" type="datetimeFigureOut">
              <a:rPr lang="pt-BR"/>
              <a:pPr>
                <a:defRPr/>
              </a:pPr>
              <a:t>28/04/2018</a:t>
            </a:fld>
            <a:endParaRPr lang="pt-BR"/>
          </a:p>
        </p:txBody>
      </p:sp>
      <p:sp>
        <p:nvSpPr>
          <p:cNvPr id="8" name="Espaço Reservado para Rodapé 2"/>
          <p:cNvSpPr>
            <a:spLocks noGrp="1"/>
          </p:cNvSpPr>
          <p:nvPr>
            <p:ph type="ftr" sz="quarter" idx="11"/>
          </p:nvPr>
        </p:nvSpPr>
        <p:spPr/>
        <p:txBody>
          <a:bodyPr/>
          <a:lstStyle>
            <a:lvl1pPr>
              <a:defRPr/>
            </a:lvl1pPr>
          </a:lstStyle>
          <a:p>
            <a:pPr>
              <a:defRPr/>
            </a:pPr>
            <a:endParaRPr lang="pt-BR"/>
          </a:p>
        </p:txBody>
      </p:sp>
      <p:sp>
        <p:nvSpPr>
          <p:cNvPr id="9" name="Espaço Reservado para Número de Slide 22"/>
          <p:cNvSpPr>
            <a:spLocks noGrp="1"/>
          </p:cNvSpPr>
          <p:nvPr>
            <p:ph type="sldNum" sz="quarter" idx="12"/>
          </p:nvPr>
        </p:nvSpPr>
        <p:spPr/>
        <p:txBody>
          <a:bodyPr/>
          <a:lstStyle>
            <a:lvl1pPr>
              <a:defRPr/>
            </a:lvl1pPr>
          </a:lstStyle>
          <a:p>
            <a:pPr>
              <a:defRPr/>
            </a:pPr>
            <a:fld id="{931F3664-92E5-4F1A-B3F2-EBDF15AA9BA4}" type="slidenum">
              <a:rPr lang="pt-BR"/>
              <a:pPr>
                <a:defRPr/>
              </a:pPr>
              <a:t>‹#›</a:t>
            </a:fld>
            <a:endParaRPr lang="pt-BR"/>
          </a:p>
        </p:txBody>
      </p:sp>
    </p:spTree>
    <p:extLst>
      <p:ext uri="{BB962C8B-B14F-4D97-AF65-F5344CB8AC3E}">
        <p14:creationId xmlns:p14="http://schemas.microsoft.com/office/powerpoint/2010/main" val="155392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5"/>
          <p:cNvSpPr>
            <a:spLocks noGrp="1"/>
          </p:cNvSpPr>
          <p:nvPr>
            <p:ph type="dt" sz="half" idx="10"/>
          </p:nvPr>
        </p:nvSpPr>
        <p:spPr/>
        <p:txBody>
          <a:bodyPr rtlCol="0"/>
          <a:lstStyle>
            <a:lvl1pPr>
              <a:defRPr/>
            </a:lvl1pPr>
          </a:lstStyle>
          <a:p>
            <a:pPr>
              <a:defRPr/>
            </a:pPr>
            <a:fld id="{140D1935-4C00-4545-B603-DAFBBD7233CA}" type="datetimeFigureOut">
              <a:rPr lang="pt-BR"/>
              <a:pPr>
                <a:defRPr/>
              </a:pPr>
              <a:t>28/04/2018</a:t>
            </a:fld>
            <a:endParaRPr lang="pt-BR"/>
          </a:p>
        </p:txBody>
      </p:sp>
      <p:sp>
        <p:nvSpPr>
          <p:cNvPr id="4" name="Espaço Reservado para Número de Slide 6"/>
          <p:cNvSpPr>
            <a:spLocks noGrp="1"/>
          </p:cNvSpPr>
          <p:nvPr>
            <p:ph type="sldNum" sz="quarter" idx="11"/>
          </p:nvPr>
        </p:nvSpPr>
        <p:spPr/>
        <p:txBody>
          <a:bodyPr rtlCol="0"/>
          <a:lstStyle>
            <a:lvl1pPr>
              <a:defRPr/>
            </a:lvl1pPr>
          </a:lstStyle>
          <a:p>
            <a:pPr>
              <a:defRPr/>
            </a:pPr>
            <a:fld id="{891ACFAE-257C-4D2E-B954-09BC3529871B}" type="slidenum">
              <a:rPr lang="pt-BR"/>
              <a:pPr>
                <a:defRPr/>
              </a:pPr>
              <a:t>‹#›</a:t>
            </a:fld>
            <a:endParaRPr lang="pt-BR"/>
          </a:p>
        </p:txBody>
      </p:sp>
      <p:sp>
        <p:nvSpPr>
          <p:cNvPr id="5" name="Espaço Reservado para Rodapé 7"/>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376687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3"/>
          <p:cNvSpPr>
            <a:spLocks noGrp="1"/>
          </p:cNvSpPr>
          <p:nvPr>
            <p:ph type="dt" sz="half" idx="10"/>
          </p:nvPr>
        </p:nvSpPr>
        <p:spPr/>
        <p:txBody>
          <a:bodyPr/>
          <a:lstStyle>
            <a:lvl1pPr>
              <a:defRPr/>
            </a:lvl1pPr>
          </a:lstStyle>
          <a:p>
            <a:pPr>
              <a:defRPr/>
            </a:pPr>
            <a:fld id="{FE3D00A1-514D-46F1-AD98-3D94A89C7913}" type="datetimeFigureOut">
              <a:rPr lang="pt-BR"/>
              <a:pPr>
                <a:defRPr/>
              </a:pPr>
              <a:t>28/04/2018</a:t>
            </a:fld>
            <a:endParaRPr lang="pt-BR"/>
          </a:p>
        </p:txBody>
      </p:sp>
      <p:sp>
        <p:nvSpPr>
          <p:cNvPr id="3" name="Espaço Reservado para Rodapé 2"/>
          <p:cNvSpPr>
            <a:spLocks noGrp="1"/>
          </p:cNvSpPr>
          <p:nvPr>
            <p:ph type="ftr" sz="quarter" idx="11"/>
          </p:nvPr>
        </p:nvSpPr>
        <p:spPr/>
        <p:txBody>
          <a:bodyPr/>
          <a:lstStyle>
            <a:lvl1pPr>
              <a:defRPr/>
            </a:lvl1pPr>
          </a:lstStyle>
          <a:p>
            <a:pPr>
              <a:defRPr/>
            </a:pPr>
            <a:endParaRPr lang="pt-BR"/>
          </a:p>
        </p:txBody>
      </p:sp>
      <p:sp>
        <p:nvSpPr>
          <p:cNvPr id="4" name="Espaço Reservado para Número de Slide 22"/>
          <p:cNvSpPr>
            <a:spLocks noGrp="1"/>
          </p:cNvSpPr>
          <p:nvPr>
            <p:ph type="sldNum" sz="quarter" idx="12"/>
          </p:nvPr>
        </p:nvSpPr>
        <p:spPr/>
        <p:txBody>
          <a:bodyPr/>
          <a:lstStyle>
            <a:lvl1pPr>
              <a:defRPr/>
            </a:lvl1pPr>
          </a:lstStyle>
          <a:p>
            <a:pPr>
              <a:defRPr/>
            </a:pPr>
            <a:fld id="{4EA5E513-E7BA-41F8-9710-DDC1F5434284}" type="slidenum">
              <a:rPr lang="pt-BR"/>
              <a:pPr>
                <a:defRPr/>
              </a:pPr>
              <a:t>‹#›</a:t>
            </a:fld>
            <a:endParaRPr lang="pt-BR"/>
          </a:p>
        </p:txBody>
      </p:sp>
    </p:spTree>
    <p:extLst>
      <p:ext uri="{BB962C8B-B14F-4D97-AF65-F5344CB8AC3E}">
        <p14:creationId xmlns:p14="http://schemas.microsoft.com/office/powerpoint/2010/main" val="80353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1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Conector reto 14"/>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Conector reto 1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Conector reto 1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tângulo 1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ector reto 1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ipse 2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ítulo 1"/>
          <p:cNvSpPr>
            <a:spLocks noGrp="1"/>
          </p:cNvSpPr>
          <p:nvPr>
            <p:ph type="title"/>
          </p:nvPr>
        </p:nvSpPr>
        <p:spPr>
          <a:xfrm rot="5400000">
            <a:off x="3371850" y="3200400"/>
            <a:ext cx="6309360" cy="457200"/>
          </a:xfrm>
        </p:spPr>
        <p:txBody>
          <a:bodyPr/>
          <a:lstStyle>
            <a:lvl1pPr algn="l">
              <a:buNone/>
              <a:defRPr sz="2000" b="1" cap="small" baseline="0"/>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8" name="Espaço Reservado para Conteúdo 17"/>
          <p:cNvSpPr>
            <a:spLocks noGrp="1"/>
          </p:cNvSpPr>
          <p:nvPr>
            <p:ph sz="quarter" idx="1"/>
          </p:nvPr>
        </p:nvSpPr>
        <p:spPr>
          <a:xfrm>
            <a:off x="304800" y="274320"/>
            <a:ext cx="5638800" cy="632764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2" name="Espaço Reservado para Data 20"/>
          <p:cNvSpPr>
            <a:spLocks noGrp="1"/>
          </p:cNvSpPr>
          <p:nvPr>
            <p:ph type="dt" sz="half" idx="10"/>
          </p:nvPr>
        </p:nvSpPr>
        <p:spPr/>
        <p:txBody>
          <a:bodyPr rtlCol="0"/>
          <a:lstStyle>
            <a:lvl1pPr>
              <a:defRPr/>
            </a:lvl1pPr>
          </a:lstStyle>
          <a:p>
            <a:pPr>
              <a:defRPr/>
            </a:pPr>
            <a:fld id="{7FA7B65D-AE31-496F-B15E-4A80645B6A10}" type="datetimeFigureOut">
              <a:rPr lang="pt-BR"/>
              <a:pPr>
                <a:defRPr/>
              </a:pPr>
              <a:t>28/04/2018</a:t>
            </a:fld>
            <a:endParaRPr lang="pt-BR"/>
          </a:p>
        </p:txBody>
      </p:sp>
      <p:sp>
        <p:nvSpPr>
          <p:cNvPr id="13" name="Espaço Reservado para Número de Slide 21"/>
          <p:cNvSpPr>
            <a:spLocks noGrp="1"/>
          </p:cNvSpPr>
          <p:nvPr>
            <p:ph type="sldNum" sz="quarter" idx="11"/>
          </p:nvPr>
        </p:nvSpPr>
        <p:spPr/>
        <p:txBody>
          <a:bodyPr rtlCol="0"/>
          <a:lstStyle>
            <a:lvl1pPr>
              <a:defRPr/>
            </a:lvl1pPr>
          </a:lstStyle>
          <a:p>
            <a:pPr>
              <a:defRPr/>
            </a:pPr>
            <a:fld id="{EA5C0035-E6ED-412D-9D87-7FABF389183F}" type="slidenum">
              <a:rPr lang="pt-BR"/>
              <a:pPr>
                <a:defRPr/>
              </a:pPr>
              <a:t>‹#›</a:t>
            </a:fld>
            <a:endParaRPr lang="pt-BR"/>
          </a:p>
        </p:txBody>
      </p:sp>
      <p:sp>
        <p:nvSpPr>
          <p:cNvPr id="14" name="Espaço Reservado para Rodapé 22"/>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8771847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12"/>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e 14"/>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ector reto 1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tângulo 1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ector reto 1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Conector reto 1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ector reto 2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ítulo 1"/>
          <p:cNvSpPr>
            <a:spLocks noGrp="1"/>
          </p:cNvSpPr>
          <p:nvPr>
            <p:ph type="title"/>
          </p:nvPr>
        </p:nvSpPr>
        <p:spPr>
          <a:xfrm rot="5400000">
            <a:off x="3350133" y="3200400"/>
            <a:ext cx="6309360" cy="457200"/>
          </a:xfrm>
        </p:spPr>
        <p:txBody>
          <a:bodyPr/>
          <a:lstStyle>
            <a:lvl1pPr algn="l">
              <a:buNone/>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12" name="Espaço Reservado para Data 16"/>
          <p:cNvSpPr>
            <a:spLocks noGrp="1"/>
          </p:cNvSpPr>
          <p:nvPr>
            <p:ph type="dt" sz="half" idx="10"/>
          </p:nvPr>
        </p:nvSpPr>
        <p:spPr/>
        <p:txBody>
          <a:bodyPr rtlCol="0"/>
          <a:lstStyle>
            <a:lvl1pPr>
              <a:defRPr/>
            </a:lvl1pPr>
          </a:lstStyle>
          <a:p>
            <a:pPr>
              <a:defRPr/>
            </a:pPr>
            <a:fld id="{8A00937D-22AE-4A32-A382-EA91641D25B2}" type="datetimeFigureOut">
              <a:rPr lang="pt-BR"/>
              <a:pPr>
                <a:defRPr/>
              </a:pPr>
              <a:t>28/04/2018</a:t>
            </a:fld>
            <a:endParaRPr lang="pt-BR"/>
          </a:p>
        </p:txBody>
      </p:sp>
      <p:sp>
        <p:nvSpPr>
          <p:cNvPr id="13" name="Espaço Reservado para Número de Slide 17"/>
          <p:cNvSpPr>
            <a:spLocks noGrp="1"/>
          </p:cNvSpPr>
          <p:nvPr>
            <p:ph type="sldNum" sz="quarter" idx="11"/>
          </p:nvPr>
        </p:nvSpPr>
        <p:spPr/>
        <p:txBody>
          <a:bodyPr rtlCol="0"/>
          <a:lstStyle>
            <a:lvl1pPr>
              <a:defRPr/>
            </a:lvl1pPr>
          </a:lstStyle>
          <a:p>
            <a:pPr>
              <a:defRPr/>
            </a:pPr>
            <a:fld id="{9D457EE6-0FFF-4735-816F-E4C8C3055266}" type="slidenum">
              <a:rPr lang="pt-BR"/>
              <a:pPr>
                <a:defRPr/>
              </a:pPr>
              <a:t>‹#›</a:t>
            </a:fld>
            <a:endParaRPr lang="pt-BR"/>
          </a:p>
        </p:txBody>
      </p:sp>
      <p:sp>
        <p:nvSpPr>
          <p:cNvPr id="14" name="Espaço Reservado para Rodapé 20"/>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9146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lang="pt-BR" smtClean="0"/>
              <a:t>Clique para editar o estilo do título mestre</a:t>
            </a:r>
            <a:endParaRPr lang="en-US"/>
          </a:p>
        </p:txBody>
      </p:sp>
      <p:sp>
        <p:nvSpPr>
          <p:cNvPr id="1028" name="Espaço Reservado para Texto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smtClean="0"/>
              <a:t>Clique para editar os estilos do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endParaRPr lang="en-US" altLang="en-US" smtClean="0"/>
          </a:p>
        </p:txBody>
      </p:sp>
      <p:sp>
        <p:nvSpPr>
          <p:cNvPr id="14" name="Espaço Reservado para Data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55994E62-1381-427C-A9B4-46BF8D981F8A}" type="datetimeFigureOut">
              <a:rPr lang="pt-BR"/>
              <a:pPr>
                <a:defRPr/>
              </a:pPr>
              <a:t>28/04/2018</a:t>
            </a:fld>
            <a:endParaRPr lang="pt-BR"/>
          </a:p>
        </p:txBody>
      </p:sp>
      <p:sp>
        <p:nvSpPr>
          <p:cNvPr id="3" name="Espaço Reservado para Rodapé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ço Reservado para Número de Slid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972D1C4-888F-4AB6-B8D3-73AE91DAFACF}"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14" r:id="rId4"/>
    <p:sldLayoutId id="2147483815" r:id="rId5"/>
    <p:sldLayoutId id="2147483822" r:id="rId6"/>
    <p:sldLayoutId id="2147483816" r:id="rId7"/>
    <p:sldLayoutId id="2147483823" r:id="rId8"/>
    <p:sldLayoutId id="2147483824" r:id="rId9"/>
    <p:sldLayoutId id="2147483817" r:id="rId10"/>
    <p:sldLayoutId id="214748381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Documents and Settings\Das Dores\Meus documentos\AAA DIRECTION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73238"/>
            <a:ext cx="583247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3"/>
          <p:cNvSpPr>
            <a:spLocks noGrp="1"/>
          </p:cNvSpPr>
          <p:nvPr>
            <p:ph type="ctrTitle"/>
          </p:nvPr>
        </p:nvSpPr>
        <p:spPr>
          <a:xfrm>
            <a:off x="1979613" y="333375"/>
            <a:ext cx="5905500" cy="1800225"/>
          </a:xfrm>
        </p:spPr>
        <p:txBody>
          <a:bodyPr/>
          <a:lstStyle/>
          <a:p>
            <a:pPr algn="ctr">
              <a:defRPr/>
            </a:pPr>
            <a:r>
              <a:rPr lang="pt-BR" sz="5400" dirty="0" smtClean="0"/>
              <a:t>GIVING DIRECTIONS</a:t>
            </a:r>
            <a:endParaRPr lang="pt-BR" sz="5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1"/>
          <p:cNvSpPr txBox="1">
            <a:spLocks noChangeArrowheads="1"/>
          </p:cNvSpPr>
          <p:nvPr/>
        </p:nvSpPr>
        <p:spPr bwMode="auto">
          <a:xfrm>
            <a:off x="214313" y="642938"/>
            <a:ext cx="84613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en-US" sz="2800" b="1">
                <a:latin typeface="Century Schoolbook" pitchFamily="18" charset="0"/>
              </a:rPr>
              <a:t>DIALOGUES</a:t>
            </a:r>
          </a:p>
          <a:p>
            <a:pPr eaLnBrk="1" hangingPunct="1"/>
            <a:endParaRPr lang="pt-BR" altLang="en-US" sz="2800" b="1">
              <a:latin typeface="Century Schoolbook" pitchFamily="18" charset="0"/>
            </a:endParaRPr>
          </a:p>
          <a:p>
            <a:pPr eaLnBrk="1" hangingPunct="1"/>
            <a:endParaRPr lang="pt-BR" altLang="en-US">
              <a:latin typeface="Century Schoolbook" pitchFamily="18"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96975"/>
            <a:ext cx="4824413"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aixaDeTexto 3"/>
          <p:cNvSpPr txBox="1">
            <a:spLocks noChangeArrowheads="1"/>
          </p:cNvSpPr>
          <p:nvPr/>
        </p:nvSpPr>
        <p:spPr bwMode="auto">
          <a:xfrm>
            <a:off x="611188" y="4437063"/>
            <a:ext cx="73453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u="sng"/>
              <a:t>Dialog 1</a:t>
            </a:r>
            <a:r>
              <a:rPr lang="en-US" altLang="en-US"/>
              <a:t/>
            </a:r>
            <a:br>
              <a:rPr lang="en-US" altLang="en-US"/>
            </a:br>
            <a:endParaRPr lang="en-US" altLang="en-US"/>
          </a:p>
          <a:p>
            <a:pPr eaLnBrk="1" hangingPunct="1"/>
            <a:r>
              <a:rPr lang="en-US" altLang="en-US">
                <a:solidFill>
                  <a:srgbClr val="FF0000"/>
                </a:solidFill>
              </a:rPr>
              <a:t>A – Excuse me?</a:t>
            </a:r>
            <a:r>
              <a:rPr lang="en-US" altLang="en-US"/>
              <a:t/>
            </a:r>
            <a:br>
              <a:rPr lang="en-US" altLang="en-US"/>
            </a:br>
            <a:r>
              <a:rPr lang="en-US" altLang="en-US">
                <a:solidFill>
                  <a:srgbClr val="002060"/>
                </a:solidFill>
              </a:rPr>
              <a:t>B – Yes?</a:t>
            </a:r>
            <a:r>
              <a:rPr lang="en-US" altLang="en-US"/>
              <a:t/>
            </a:r>
            <a:br>
              <a:rPr lang="en-US" altLang="en-US"/>
            </a:br>
            <a:r>
              <a:rPr lang="en-US" altLang="en-US">
                <a:solidFill>
                  <a:srgbClr val="FF0000"/>
                </a:solidFill>
              </a:rPr>
              <a:t>A – How do I get to the post office?</a:t>
            </a:r>
            <a:r>
              <a:rPr lang="en-US" altLang="en-US"/>
              <a:t/>
            </a:r>
            <a:br>
              <a:rPr lang="en-US" altLang="en-US"/>
            </a:br>
            <a:r>
              <a:rPr lang="en-US" altLang="en-US">
                <a:solidFill>
                  <a:srgbClr val="002060"/>
                </a:solidFill>
              </a:rPr>
              <a:t>B – Go past the hotel and turn left onto Main Street.  Go one block and turn right.  It’s across from the train station.</a:t>
            </a:r>
            <a:r>
              <a:rPr lang="en-US" altLang="en-US"/>
              <a:t/>
            </a:r>
            <a:br>
              <a:rPr lang="en-US" altLang="en-US"/>
            </a:br>
            <a:r>
              <a:rPr lang="en-US" altLang="en-US">
                <a:solidFill>
                  <a:srgbClr val="FF0000"/>
                </a:solidFill>
              </a:rPr>
              <a:t>A – Thank you.</a:t>
            </a:r>
            <a:endParaRPr lang="pt-BR" altLang="en-US">
              <a:solidFill>
                <a:srgbClr val="FF0000"/>
              </a:solidFill>
            </a:endParaRPr>
          </a:p>
        </p:txBody>
      </p:sp>
      <p:pic>
        <p:nvPicPr>
          <p:cNvPr id="6" name="11159.WAV">
            <a:hlinkClick r:id="" action="ppaction://media"/>
          </p:cNvPr>
          <p:cNvPicPr>
            <a:picLocks noRot="1" noChangeAspect="1"/>
          </p:cNvPicPr>
          <p:nvPr>
            <a:wavAudioFile r:embed="rId1" name="1"/>
          </p:nvPr>
        </p:nvPicPr>
        <p:blipFill>
          <a:blip r:embed="rId4">
            <a:extLst>
              <a:ext uri="{28A0092B-C50C-407E-A947-70E740481C1C}">
                <a14:useLocalDpi xmlns:a14="http://schemas.microsoft.com/office/drawing/2010/main" val="0"/>
              </a:ext>
            </a:extLst>
          </a:blip>
          <a:srcRect/>
          <a:stretch>
            <a:fillRect/>
          </a:stretch>
        </p:blipFill>
        <p:spPr bwMode="auto">
          <a:xfrm>
            <a:off x="1763713" y="4508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23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0"/>
            <a:ext cx="4649787"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aixaDeTexto 2"/>
          <p:cNvSpPr txBox="1">
            <a:spLocks noChangeArrowheads="1"/>
          </p:cNvSpPr>
          <p:nvPr/>
        </p:nvSpPr>
        <p:spPr bwMode="auto">
          <a:xfrm>
            <a:off x="900113" y="3789363"/>
            <a:ext cx="72009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u="sng"/>
              <a:t>Dialog 2</a:t>
            </a:r>
            <a:r>
              <a:rPr lang="en-US" altLang="en-US" u="sng"/>
              <a:t/>
            </a:r>
            <a:br>
              <a:rPr lang="en-US" altLang="en-US" u="sng"/>
            </a:br>
            <a:endParaRPr lang="en-US" altLang="en-US" u="sng"/>
          </a:p>
          <a:p>
            <a:pPr eaLnBrk="1" hangingPunct="1"/>
            <a:r>
              <a:rPr lang="en-US" altLang="en-US">
                <a:solidFill>
                  <a:srgbClr val="FF0000"/>
                </a:solidFill>
              </a:rPr>
              <a:t>A – How do I get to the supermarket?</a:t>
            </a:r>
            <a:r>
              <a:rPr lang="en-US" altLang="en-US"/>
              <a:t/>
            </a:r>
            <a:br>
              <a:rPr lang="en-US" altLang="en-US"/>
            </a:br>
            <a:r>
              <a:rPr lang="en-US" altLang="en-US">
                <a:solidFill>
                  <a:srgbClr val="002060"/>
                </a:solidFill>
              </a:rPr>
              <a:t>B – It’s easy.  Turn left at the corner onto Apple Street.  Go one block.  The supermarket is on the corner of First Avenue and Apple Street, next to the police station.</a:t>
            </a:r>
            <a:r>
              <a:rPr lang="en-US" altLang="en-US"/>
              <a:t/>
            </a:r>
            <a:br>
              <a:rPr lang="en-US" altLang="en-US"/>
            </a:br>
            <a:r>
              <a:rPr lang="en-US" altLang="en-US">
                <a:solidFill>
                  <a:srgbClr val="FF0000"/>
                </a:solidFill>
              </a:rPr>
              <a:t>A – Thanks.</a:t>
            </a:r>
            <a:endParaRPr lang="pt-BR" altLang="en-US">
              <a:solidFill>
                <a:srgbClr val="FF0000"/>
              </a:solidFill>
            </a:endParaRPr>
          </a:p>
        </p:txBody>
      </p:sp>
      <p:pic>
        <p:nvPicPr>
          <p:cNvPr id="8" name="21159.WAV">
            <a:hlinkClick r:id="" action="ppaction://media"/>
          </p:cNvPr>
          <p:cNvPicPr>
            <a:picLocks noRot="1" noChangeAspect="1"/>
          </p:cNvPicPr>
          <p:nvPr>
            <a:wavAudioFile r:embed="rId1" name="2"/>
          </p:nvPr>
        </p:nvPicPr>
        <p:blipFill>
          <a:blip r:embed="rId4">
            <a:extLst>
              <a:ext uri="{28A0092B-C50C-407E-A947-70E740481C1C}">
                <a14:useLocalDpi xmlns:a14="http://schemas.microsoft.com/office/drawing/2010/main" val="0"/>
              </a:ext>
            </a:extLst>
          </a:blip>
          <a:srcRect/>
          <a:stretch>
            <a:fillRect/>
          </a:stretch>
        </p:blipFill>
        <p:spPr bwMode="auto">
          <a:xfrm>
            <a:off x="2051050" y="3789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55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0"/>
            <a:ext cx="47847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aixaDeTexto 2"/>
          <p:cNvSpPr txBox="1">
            <a:spLocks noChangeArrowheads="1"/>
          </p:cNvSpPr>
          <p:nvPr/>
        </p:nvSpPr>
        <p:spPr bwMode="auto">
          <a:xfrm>
            <a:off x="468313" y="3860800"/>
            <a:ext cx="7488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u="sng"/>
              <a:t>Dialog 3</a:t>
            </a:r>
          </a:p>
          <a:p>
            <a:pPr eaLnBrk="1" hangingPunct="1"/>
            <a:r>
              <a:rPr lang="en-US" altLang="en-US" u="sng"/>
              <a:t/>
            </a:r>
            <a:br>
              <a:rPr lang="en-US" altLang="en-US" u="sng"/>
            </a:br>
            <a:r>
              <a:rPr lang="en-US" altLang="en-US">
                <a:solidFill>
                  <a:srgbClr val="FF0000"/>
                </a:solidFill>
              </a:rPr>
              <a:t>A - Excuse me.  How do I get to the restaurant?</a:t>
            </a:r>
            <a:r>
              <a:rPr lang="en-US" altLang="en-US"/>
              <a:t/>
            </a:r>
            <a:br>
              <a:rPr lang="en-US" altLang="en-US"/>
            </a:br>
            <a:r>
              <a:rPr lang="en-US" altLang="en-US">
                <a:solidFill>
                  <a:srgbClr val="002060"/>
                </a:solidFill>
              </a:rPr>
              <a:t>B – Go straight past the bookstore and the hotel.  Turn left onto Main Street.  It’s the second building on the left, between the hotel and the bank.</a:t>
            </a:r>
            <a:r>
              <a:rPr lang="en-US" altLang="en-US"/>
              <a:t/>
            </a:r>
            <a:br>
              <a:rPr lang="en-US" altLang="en-US"/>
            </a:br>
            <a:r>
              <a:rPr lang="en-US" altLang="en-US">
                <a:solidFill>
                  <a:srgbClr val="FF0000"/>
                </a:solidFill>
              </a:rPr>
              <a:t>A – Thank you.</a:t>
            </a:r>
          </a:p>
          <a:p>
            <a:pPr eaLnBrk="1" hangingPunct="1"/>
            <a:endParaRPr lang="pt-BR" altLang="en-US"/>
          </a:p>
        </p:txBody>
      </p:sp>
      <p:pic>
        <p:nvPicPr>
          <p:cNvPr id="5" name="31159.WAV">
            <a:hlinkClick r:id="" action="ppaction://media"/>
          </p:cNvPr>
          <p:cNvPicPr>
            <a:picLocks noRot="1" noChangeAspect="1"/>
          </p:cNvPicPr>
          <p:nvPr>
            <a:wavAudioFile r:embed="rId1" name="3"/>
          </p:nvPr>
        </p:nvPicPr>
        <p:blipFill>
          <a:blip r:embed="rId4">
            <a:extLst>
              <a:ext uri="{28A0092B-C50C-407E-A947-70E740481C1C}">
                <a14:useLocalDpi xmlns:a14="http://schemas.microsoft.com/office/drawing/2010/main" val="0"/>
              </a:ext>
            </a:extLst>
          </a:blip>
          <a:srcRect/>
          <a:stretch>
            <a:fillRect/>
          </a:stretch>
        </p:blipFill>
        <p:spPr bwMode="auto">
          <a:xfrm>
            <a:off x="1547813" y="386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41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1"/>
          <p:cNvSpPr txBox="1">
            <a:spLocks noChangeArrowheads="1"/>
          </p:cNvSpPr>
          <p:nvPr/>
        </p:nvSpPr>
        <p:spPr bwMode="auto">
          <a:xfrm>
            <a:off x="755650" y="333375"/>
            <a:ext cx="7561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Hi Sarah.  I'm glad you can come to my party on Friday night.  My house is easy to find.  From your house go straight up Broadway to the corner of Broadway and Second Avenue.  Turn right.  Go straight two blocks and then turn left.  It's on the left on the corner of First Avenue and Central Street.  See you on Friday! </a:t>
            </a:r>
            <a:endParaRPr lang="pt-BR" altLang="en-US"/>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773238"/>
            <a:ext cx="438943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aixaDeTexto 3"/>
          <p:cNvSpPr txBox="1">
            <a:spLocks noChangeArrowheads="1"/>
          </p:cNvSpPr>
          <p:nvPr/>
        </p:nvSpPr>
        <p:spPr bwMode="auto">
          <a:xfrm>
            <a:off x="2411413" y="4797425"/>
            <a:ext cx="388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Which is Amanda's house? </a:t>
            </a:r>
          </a:p>
          <a:p>
            <a:pPr eaLnBrk="1" hangingPunct="1"/>
            <a:r>
              <a:rPr lang="en-US" altLang="en-US"/>
              <a:t> (      ) A</a:t>
            </a:r>
            <a:br>
              <a:rPr lang="en-US" altLang="en-US"/>
            </a:br>
            <a:r>
              <a:rPr lang="en-US" altLang="en-US"/>
              <a:t> (      ) B</a:t>
            </a:r>
            <a:br>
              <a:rPr lang="en-US" altLang="en-US"/>
            </a:br>
            <a:r>
              <a:rPr lang="en-US" altLang="en-US"/>
              <a:t> (      ) C</a:t>
            </a:r>
            <a:br>
              <a:rPr lang="en-US" altLang="en-US"/>
            </a:br>
            <a:r>
              <a:rPr lang="en-US" altLang="en-US"/>
              <a:t> (      ) D</a:t>
            </a:r>
          </a:p>
          <a:p>
            <a:pPr eaLnBrk="1" hangingPunct="1"/>
            <a:endParaRPr lang="pt-BR" altLang="en-US"/>
          </a:p>
        </p:txBody>
      </p:sp>
      <p:sp>
        <p:nvSpPr>
          <p:cNvPr id="5" name="CaixaDeTexto 4"/>
          <p:cNvSpPr txBox="1">
            <a:spLocks noChangeArrowheads="1"/>
          </p:cNvSpPr>
          <p:nvPr/>
        </p:nvSpPr>
        <p:spPr bwMode="auto">
          <a:xfrm>
            <a:off x="2627313" y="566102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rgbClr val="FF0000"/>
                </a:solidFill>
              </a:rPr>
              <a:t>X</a:t>
            </a:r>
            <a:endParaRPr lang="pt-BR"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ta para baixo 8"/>
          <p:cNvSpPr/>
          <p:nvPr/>
        </p:nvSpPr>
        <p:spPr>
          <a:xfrm>
            <a:off x="6715125" y="4143375"/>
            <a:ext cx="1643063" cy="2214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 name="Seta para a direita 9"/>
          <p:cNvSpPr/>
          <p:nvPr/>
        </p:nvSpPr>
        <p:spPr>
          <a:xfrm rot="16200000">
            <a:off x="6393657" y="607219"/>
            <a:ext cx="2214562"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CaixaDeTexto 11"/>
          <p:cNvSpPr txBox="1">
            <a:spLocks noChangeArrowheads="1"/>
          </p:cNvSpPr>
          <p:nvPr/>
        </p:nvSpPr>
        <p:spPr bwMode="auto">
          <a:xfrm>
            <a:off x="4572000" y="285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800" b="1">
                <a:latin typeface="Century Schoolbook" pitchFamily="18" charset="0"/>
              </a:rPr>
              <a:t>TURN LEFT</a:t>
            </a:r>
          </a:p>
        </p:txBody>
      </p:sp>
      <p:sp>
        <p:nvSpPr>
          <p:cNvPr id="13" name="CaixaDeTexto 12"/>
          <p:cNvSpPr txBox="1">
            <a:spLocks noChangeArrowheads="1"/>
          </p:cNvSpPr>
          <p:nvPr/>
        </p:nvSpPr>
        <p:spPr bwMode="auto">
          <a:xfrm>
            <a:off x="4286250" y="5857875"/>
            <a:ext cx="2928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800" b="1">
                <a:latin typeface="Century Schoolbook" pitchFamily="18" charset="0"/>
              </a:rPr>
              <a:t>TURN RIGHT</a:t>
            </a:r>
          </a:p>
        </p:txBody>
      </p:sp>
      <p:sp>
        <p:nvSpPr>
          <p:cNvPr id="8" name="Seta para a direita 7"/>
          <p:cNvSpPr/>
          <p:nvPr/>
        </p:nvSpPr>
        <p:spPr>
          <a:xfrm>
            <a:off x="611188" y="1557338"/>
            <a:ext cx="4824412" cy="352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CaixaDeTexto 10"/>
          <p:cNvSpPr txBox="1">
            <a:spLocks noChangeArrowheads="1"/>
          </p:cNvSpPr>
          <p:nvPr/>
        </p:nvSpPr>
        <p:spPr bwMode="auto">
          <a:xfrm>
            <a:off x="971550" y="2852738"/>
            <a:ext cx="34559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800" b="1" dirty="0">
                <a:latin typeface="Century Schoolbook" pitchFamily="18" charset="0"/>
              </a:rPr>
              <a:t>GO STRAIGHT AHEAD/ON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1000" fill="hold"/>
                                        <p:tgtEl>
                                          <p:spTgt spid="11">
                                            <p:txEl>
                                              <p:pRg st="0" end="0"/>
                                            </p:txEl>
                                          </p:spTgt>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1000" fill="hold"/>
                                        <p:tgtEl>
                                          <p:spTgt spid="8"/>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1000"/>
                                        <p:tgtEl>
                                          <p:spTgt spid="12"/>
                                        </p:tgtEl>
                                      </p:cBhvr>
                                    </p:animEffect>
                                  </p:childTnLst>
                                </p:cTn>
                              </p:par>
                            </p:childTnLst>
                          </p:cTn>
                        </p:par>
                        <p:par>
                          <p:cTn id="14" fill="hold" nodeType="withGroup">
                            <p:stCondLst>
                              <p:cond delay="1000"/>
                            </p:stCondLst>
                            <p:childTnLst>
                              <p:par>
                                <p:cTn id="15" presetID="64" presetClass="path" presetSubtype="0" accel="50000" decel="50000" fill="hold" grpId="0" nodeType="afterEffect">
                                  <p:stCondLst>
                                    <p:cond delay="0"/>
                                  </p:stCondLst>
                                  <p:childTnLst>
                                    <p:animMotion origin="layout" path="M 0 0  L 0 -0.33302  E" pathEditMode="relative" ptsTypes="">
                                      <p:cBhvr>
                                        <p:cTn id="16" dur="1000" fill="hold"/>
                                        <p:tgtEl>
                                          <p:spTgt spid="10"/>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4)">
                                      <p:cBhvr>
                                        <p:cTn id="21" dur="1000"/>
                                        <p:tgtEl>
                                          <p:spTgt spid="13"/>
                                        </p:tgtEl>
                                      </p:cBhvr>
                                    </p:animEffect>
                                  </p:childTnLst>
                                </p:cTn>
                              </p:par>
                            </p:childTnLst>
                          </p:cTn>
                        </p:par>
                        <p:par>
                          <p:cTn id="22" fill="hold" nodeType="withGroup">
                            <p:stCondLst>
                              <p:cond delay="1000"/>
                            </p:stCondLst>
                            <p:childTnLst>
                              <p:par>
                                <p:cTn id="23" presetID="42" presetClass="path" presetSubtype="0" accel="50000" decel="50000" fill="hold" grpId="0" nodeType="afterEffect">
                                  <p:stCondLst>
                                    <p:cond delay="0"/>
                                  </p:stCondLst>
                                  <p:childTnLst>
                                    <p:animMotion origin="layout" path="M 0 0  L 0 0.33302  E" pathEditMode="relative" ptsTypes="">
                                      <p:cBhvr>
                                        <p:cTn id="24" dur="1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pt-BR" sz="3600" b="1" dirty="0" smtClean="0">
                <a:solidFill>
                  <a:schemeClr val="tx1"/>
                </a:solidFill>
              </a:rPr>
              <a:t>PREPOSITIONS OF PLACE</a:t>
            </a:r>
            <a:endParaRPr lang="pt-BR" sz="3600" b="1" dirty="0">
              <a:solidFill>
                <a:schemeClr val="tx1"/>
              </a:solidFill>
            </a:endParaRP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0188"/>
            <a:ext cx="4857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Users\Senac\Downloads\prepositions_of_place_and_movement_452918_t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428750"/>
            <a:ext cx="36766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aixaDeTexto 6"/>
          <p:cNvSpPr txBox="1">
            <a:spLocks noChangeArrowheads="1"/>
          </p:cNvSpPr>
          <p:nvPr/>
        </p:nvSpPr>
        <p:spPr bwMode="auto">
          <a:xfrm>
            <a:off x="500063" y="521493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a:t>Next to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Users\Senac\Downloads\2743022850_36e14fe4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0"/>
            <a:ext cx="5929312"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143375"/>
            <a:ext cx="71421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928688"/>
          </a:xfrm>
        </p:spPr>
        <p:txBody>
          <a:bodyPr/>
          <a:lstStyle/>
          <a:p>
            <a:pPr algn="ctr" eaLnBrk="1" fontAlgn="auto" hangingPunct="1">
              <a:spcAft>
                <a:spcPts val="0"/>
              </a:spcAft>
              <a:defRPr/>
            </a:pPr>
            <a:r>
              <a:rPr lang="pt-BR" sz="4800" b="1" dirty="0" smtClean="0">
                <a:solidFill>
                  <a:schemeClr val="tx1"/>
                </a:solidFill>
              </a:rPr>
              <a:t>PRACTICE!!!</a:t>
            </a:r>
            <a:endParaRPr lang="pt-BR" sz="4800" b="1" dirty="0">
              <a:solidFill>
                <a:schemeClr val="tx1"/>
              </a:solidFill>
            </a:endParaRPr>
          </a:p>
        </p:txBody>
      </p:sp>
      <p:pic>
        <p:nvPicPr>
          <p:cNvPr id="12291" name="Picture 5" descr="http://joedale.typepad.com/.a/6a00e54ee8552c8833011570a36dcb970b-800w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143000"/>
            <a:ext cx="450056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a:spLocks noChangeArrowheads="1"/>
          </p:cNvSpPr>
          <p:nvPr/>
        </p:nvSpPr>
        <p:spPr bwMode="auto">
          <a:xfrm>
            <a:off x="1571625" y="5643563"/>
            <a:ext cx="5500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en-US" sz="2800" b="1"/>
              <a:t>NOW GO AHEAD AND TRY!!!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1"/>
          <p:cNvSpPr txBox="1">
            <a:spLocks noChangeArrowheads="1"/>
          </p:cNvSpPr>
          <p:nvPr/>
        </p:nvSpPr>
        <p:spPr bwMode="auto">
          <a:xfrm>
            <a:off x="214313" y="3749675"/>
            <a:ext cx="85010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latin typeface="Century Schoolbook" pitchFamily="18" charset="0"/>
              </a:rPr>
              <a:t>1.  The house is_________ the car. </a:t>
            </a:r>
          </a:p>
          <a:p>
            <a:pPr eaLnBrk="1" hangingPunct="1"/>
            <a:r>
              <a:rPr lang="en-US" altLang="en-US" sz="2800">
                <a:latin typeface="Century Schoolbook" pitchFamily="18" charset="0"/>
              </a:rPr>
              <a:t>2.  The dog is _________ the sun. </a:t>
            </a:r>
          </a:p>
          <a:p>
            <a:pPr eaLnBrk="1" hangingPunct="1"/>
            <a:r>
              <a:rPr lang="en-US" altLang="en-US" sz="2800">
                <a:latin typeface="Century Schoolbook" pitchFamily="18" charset="0"/>
              </a:rPr>
              <a:t>3.  The tree is to the ______of the house. </a:t>
            </a:r>
          </a:p>
          <a:p>
            <a:pPr eaLnBrk="1" hangingPunct="1"/>
            <a:r>
              <a:rPr lang="en-US" altLang="en-US" sz="2800">
                <a:latin typeface="Century Schoolbook" pitchFamily="18" charset="0"/>
              </a:rPr>
              <a:t>4.  The car is ___________ the house. </a:t>
            </a:r>
          </a:p>
          <a:p>
            <a:pPr eaLnBrk="1" hangingPunct="1"/>
            <a:r>
              <a:rPr lang="en-US" altLang="en-US" sz="2800">
                <a:latin typeface="Century Schoolbook" pitchFamily="18" charset="0"/>
              </a:rPr>
              <a:t>5.  The sun is _________ the dog. </a:t>
            </a:r>
          </a:p>
          <a:p>
            <a:pPr eaLnBrk="1" hangingPunct="1"/>
            <a:r>
              <a:rPr lang="en-US" altLang="en-US" sz="2800">
                <a:latin typeface="Century Schoolbook" pitchFamily="18" charset="0"/>
              </a:rPr>
              <a:t>6.  The house is _________ the dog and the tree. </a:t>
            </a:r>
          </a:p>
          <a:p>
            <a:pPr eaLnBrk="1" hangingPunct="1"/>
            <a:r>
              <a:rPr lang="en-US" altLang="en-US" sz="2800">
                <a:latin typeface="Century Schoolbook" pitchFamily="18" charset="0"/>
              </a:rPr>
              <a:t>7.  The dog is to the _____ of the house.</a:t>
            </a:r>
            <a:endParaRPr lang="pt-BR" altLang="en-US" sz="2800">
              <a:latin typeface="Century Schoolbook" pitchFamily="18" charset="0"/>
            </a:endParaRPr>
          </a:p>
        </p:txBody>
      </p:sp>
      <p:sp>
        <p:nvSpPr>
          <p:cNvPr id="3" name="CaixaDeTexto 2"/>
          <p:cNvSpPr txBox="1">
            <a:spLocks noChangeArrowheads="1"/>
          </p:cNvSpPr>
          <p:nvPr/>
        </p:nvSpPr>
        <p:spPr bwMode="auto">
          <a:xfrm>
            <a:off x="2928938" y="3786188"/>
            <a:ext cx="2214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BEHIND</a:t>
            </a:r>
          </a:p>
        </p:txBody>
      </p:sp>
      <p:sp>
        <p:nvSpPr>
          <p:cNvPr id="4" name="CaixaDeTexto 3"/>
          <p:cNvSpPr txBox="1">
            <a:spLocks noChangeArrowheads="1"/>
          </p:cNvSpPr>
          <p:nvPr/>
        </p:nvSpPr>
        <p:spPr bwMode="auto">
          <a:xfrm>
            <a:off x="2786063" y="4214813"/>
            <a:ext cx="214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BELOW</a:t>
            </a:r>
          </a:p>
        </p:txBody>
      </p:sp>
      <p:sp>
        <p:nvSpPr>
          <p:cNvPr id="6" name="CaixaDeTexto 5"/>
          <p:cNvSpPr txBox="1">
            <a:spLocks noChangeArrowheads="1"/>
          </p:cNvSpPr>
          <p:nvPr/>
        </p:nvSpPr>
        <p:spPr bwMode="auto">
          <a:xfrm>
            <a:off x="2428875" y="5072063"/>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IN FRONT OF</a:t>
            </a:r>
          </a:p>
        </p:txBody>
      </p:sp>
      <p:sp>
        <p:nvSpPr>
          <p:cNvPr id="7" name="CaixaDeTexto 6"/>
          <p:cNvSpPr txBox="1">
            <a:spLocks noChangeArrowheads="1"/>
          </p:cNvSpPr>
          <p:nvPr/>
        </p:nvSpPr>
        <p:spPr bwMode="auto">
          <a:xfrm>
            <a:off x="2786063" y="5500688"/>
            <a:ext cx="235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ABOVE</a:t>
            </a:r>
          </a:p>
        </p:txBody>
      </p:sp>
      <p:sp>
        <p:nvSpPr>
          <p:cNvPr id="8" name="CaixaDeTexto 7"/>
          <p:cNvSpPr txBox="1">
            <a:spLocks noChangeArrowheads="1"/>
          </p:cNvSpPr>
          <p:nvPr/>
        </p:nvSpPr>
        <p:spPr bwMode="auto">
          <a:xfrm>
            <a:off x="2928938" y="5929313"/>
            <a:ext cx="235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BETWEEN</a:t>
            </a:r>
          </a:p>
        </p:txBody>
      </p:sp>
      <p:sp>
        <p:nvSpPr>
          <p:cNvPr id="10" name="CaixaDeTexto 9"/>
          <p:cNvSpPr txBox="1">
            <a:spLocks noChangeArrowheads="1"/>
          </p:cNvSpPr>
          <p:nvPr/>
        </p:nvSpPr>
        <p:spPr bwMode="auto">
          <a:xfrm>
            <a:off x="3643313" y="4714875"/>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LEFT</a:t>
            </a:r>
          </a:p>
        </p:txBody>
      </p:sp>
      <p:sp>
        <p:nvSpPr>
          <p:cNvPr id="11" name="CaixaDeTexto 10"/>
          <p:cNvSpPr txBox="1">
            <a:spLocks noChangeArrowheads="1"/>
          </p:cNvSpPr>
          <p:nvPr/>
        </p:nvSpPr>
        <p:spPr bwMode="auto">
          <a:xfrm>
            <a:off x="3429000" y="6457950"/>
            <a:ext cx="235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RIGHT</a:t>
            </a:r>
          </a:p>
        </p:txBody>
      </p:sp>
      <p:pic>
        <p:nvPicPr>
          <p:cNvPr id="14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0"/>
            <a:ext cx="6500813"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0"/>
                                        <p:tgtEl>
                                          <p:spTgt spid="6"/>
                                        </p:tgtEl>
                                      </p:cBhvr>
                                    </p:animEffect>
                                    <p:anim calcmode="lin" valueType="num">
                                      <p:cBhvr>
                                        <p:cTn id="38" dur="5000" fill="hold"/>
                                        <p:tgtEl>
                                          <p:spTgt spid="6"/>
                                        </p:tgtEl>
                                        <p:attrNameLst>
                                          <p:attrName>style.rotation</p:attrName>
                                        </p:attrNameLst>
                                      </p:cBhvr>
                                      <p:tavLst>
                                        <p:tav tm="0">
                                          <p:val>
                                            <p:fltVal val="720"/>
                                          </p:val>
                                        </p:tav>
                                        <p:tav tm="100000">
                                          <p:val>
                                            <p:fltVal val="0"/>
                                          </p:val>
                                        </p:tav>
                                      </p:tavLst>
                                    </p:anim>
                                    <p:anim calcmode="lin" valueType="num">
                                      <p:cBhvr>
                                        <p:cTn id="39" dur="5000" fill="hold"/>
                                        <p:tgtEl>
                                          <p:spTgt spid="6"/>
                                        </p:tgtEl>
                                        <p:attrNameLst>
                                          <p:attrName>ppt_h</p:attrName>
                                        </p:attrNameLst>
                                      </p:cBhvr>
                                      <p:tavLst>
                                        <p:tav tm="0">
                                          <p:val>
                                            <p:fltVal val="0"/>
                                          </p:val>
                                        </p:tav>
                                        <p:tav tm="100000">
                                          <p:val>
                                            <p:strVal val="#ppt_h"/>
                                          </p:val>
                                        </p:tav>
                                      </p:tavLst>
                                    </p:anim>
                                    <p:anim calcmode="lin" valueType="num">
                                      <p:cBhvr>
                                        <p:cTn id="40" dur="5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to="" calcmode="lin" valueType="num">
                                      <p:cBhvr>
                                        <p:cTn id="45" dur="1" fill="hold"/>
                                        <p:tgtEl>
                                          <p:spTgt spid="7"/>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290">
                                          <p:stCondLst>
                                            <p:cond delay="0"/>
                                          </p:stCondLst>
                                        </p:cTn>
                                        <p:tgtEl>
                                          <p:spTgt spid="8"/>
                                        </p:tgtEl>
                                      </p:cBhvr>
                                    </p:animEffect>
                                    <p:anim calcmode="lin" valueType="num">
                                      <p:cBhvr>
                                        <p:cTn id="5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56" dur="13">
                                          <p:stCondLst>
                                            <p:cond delay="325"/>
                                          </p:stCondLst>
                                        </p:cTn>
                                        <p:tgtEl>
                                          <p:spTgt spid="8"/>
                                        </p:tgtEl>
                                      </p:cBhvr>
                                      <p:to x="100000" y="60000"/>
                                    </p:animScale>
                                    <p:animScale>
                                      <p:cBhvr>
                                        <p:cTn id="57" dur="83" decel="50000">
                                          <p:stCondLst>
                                            <p:cond delay="338"/>
                                          </p:stCondLst>
                                        </p:cTn>
                                        <p:tgtEl>
                                          <p:spTgt spid="8"/>
                                        </p:tgtEl>
                                      </p:cBhvr>
                                      <p:to x="100000" y="100000"/>
                                    </p:animScale>
                                    <p:animScale>
                                      <p:cBhvr>
                                        <p:cTn id="58" dur="13">
                                          <p:stCondLst>
                                            <p:cond delay="656"/>
                                          </p:stCondLst>
                                        </p:cTn>
                                        <p:tgtEl>
                                          <p:spTgt spid="8"/>
                                        </p:tgtEl>
                                      </p:cBhvr>
                                      <p:to x="100000" y="80000"/>
                                    </p:animScale>
                                    <p:animScale>
                                      <p:cBhvr>
                                        <p:cTn id="59" dur="83" decel="50000">
                                          <p:stCondLst>
                                            <p:cond delay="669"/>
                                          </p:stCondLst>
                                        </p:cTn>
                                        <p:tgtEl>
                                          <p:spTgt spid="8"/>
                                        </p:tgtEl>
                                      </p:cBhvr>
                                      <p:to x="100000" y="100000"/>
                                    </p:animScale>
                                    <p:animScale>
                                      <p:cBhvr>
                                        <p:cTn id="60" dur="13">
                                          <p:stCondLst>
                                            <p:cond delay="821"/>
                                          </p:stCondLst>
                                        </p:cTn>
                                        <p:tgtEl>
                                          <p:spTgt spid="8"/>
                                        </p:tgtEl>
                                      </p:cBhvr>
                                      <p:to x="100000" y="90000"/>
                                    </p:animScale>
                                    <p:animScale>
                                      <p:cBhvr>
                                        <p:cTn id="61" dur="83" decel="50000">
                                          <p:stCondLst>
                                            <p:cond delay="834"/>
                                          </p:stCondLst>
                                        </p:cTn>
                                        <p:tgtEl>
                                          <p:spTgt spid="8"/>
                                        </p:tgtEl>
                                      </p:cBhvr>
                                      <p:to x="100000" y="100000"/>
                                    </p:animScale>
                                    <p:animScale>
                                      <p:cBhvr>
                                        <p:cTn id="62" dur="13">
                                          <p:stCondLst>
                                            <p:cond delay="904"/>
                                          </p:stCondLst>
                                        </p:cTn>
                                        <p:tgtEl>
                                          <p:spTgt spid="8"/>
                                        </p:tgtEl>
                                      </p:cBhvr>
                                      <p:to x="100000" y="95000"/>
                                    </p:animScale>
                                    <p:animScale>
                                      <p:cBhvr>
                                        <p:cTn id="63" dur="83" decel="50000">
                                          <p:stCondLst>
                                            <p:cond delay="917"/>
                                          </p:stCondLst>
                                        </p:cTn>
                                        <p:tgtEl>
                                          <p:spTgt spid="8"/>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to="" calcmode="lin" valueType="num">
                                      <p:cBhvr>
                                        <p:cTn id="6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1"/>
          <p:cNvSpPr txBox="1">
            <a:spLocks noChangeArrowheads="1"/>
          </p:cNvSpPr>
          <p:nvPr/>
        </p:nvSpPr>
        <p:spPr bwMode="auto">
          <a:xfrm>
            <a:off x="142875" y="357188"/>
            <a:ext cx="86439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a:latin typeface="Century Schoolbook" pitchFamily="18" charset="0"/>
              </a:rPr>
              <a:t>1.  The cat is_________ the table. </a:t>
            </a:r>
          </a:p>
          <a:p>
            <a:pPr eaLnBrk="1" hangingPunct="1"/>
            <a:r>
              <a:rPr lang="en-US" altLang="en-US" sz="3600" b="1">
                <a:latin typeface="Century Schoolbook" pitchFamily="18" charset="0"/>
              </a:rPr>
              <a:t>2.  The vase is _________ the table. </a:t>
            </a:r>
          </a:p>
          <a:p>
            <a:pPr eaLnBrk="1" hangingPunct="1"/>
            <a:r>
              <a:rPr lang="en-US" altLang="en-US" sz="3600" b="1">
                <a:latin typeface="Century Schoolbook" pitchFamily="18" charset="0"/>
              </a:rPr>
              <a:t>3.  The flowers are _________ the vase.  </a:t>
            </a:r>
          </a:p>
          <a:p>
            <a:pPr eaLnBrk="1" hangingPunct="1"/>
            <a:endParaRPr lang="pt-BR" altLang="en-US">
              <a:latin typeface="Century Schoolbook" pitchFamily="18" charset="0"/>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786063"/>
            <a:ext cx="535781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a:spLocks noChangeArrowheads="1"/>
          </p:cNvSpPr>
          <p:nvPr/>
        </p:nvSpPr>
        <p:spPr bwMode="auto">
          <a:xfrm>
            <a:off x="3492500" y="549275"/>
            <a:ext cx="164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UNDER</a:t>
            </a:r>
          </a:p>
        </p:txBody>
      </p:sp>
      <p:sp>
        <p:nvSpPr>
          <p:cNvPr id="5" name="CaixaDeTexto 4"/>
          <p:cNvSpPr txBox="1">
            <a:spLocks noChangeArrowheads="1"/>
          </p:cNvSpPr>
          <p:nvPr/>
        </p:nvSpPr>
        <p:spPr bwMode="auto">
          <a:xfrm>
            <a:off x="4284663" y="1052513"/>
            <a:ext cx="71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ON</a:t>
            </a:r>
          </a:p>
        </p:txBody>
      </p:sp>
      <p:sp>
        <p:nvSpPr>
          <p:cNvPr id="6" name="CaixaDeTexto 5"/>
          <p:cNvSpPr txBox="1">
            <a:spLocks noChangeArrowheads="1"/>
          </p:cNvSpPr>
          <p:nvPr/>
        </p:nvSpPr>
        <p:spPr bwMode="auto">
          <a:xfrm>
            <a:off x="5364163" y="1628775"/>
            <a:ext cx="71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IN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3"/>
          <p:cNvSpPr txBox="1">
            <a:spLocks noChangeArrowheads="1"/>
          </p:cNvSpPr>
          <p:nvPr/>
        </p:nvSpPr>
        <p:spPr bwMode="auto">
          <a:xfrm>
            <a:off x="214313" y="4057650"/>
            <a:ext cx="80724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a:latin typeface="Century Schoolbook" pitchFamily="18" charset="0"/>
              </a:rPr>
              <a:t>1.  The police station is ___________ the bank and the store.  </a:t>
            </a:r>
            <a:br>
              <a:rPr lang="en-US" altLang="en-US" sz="2200" b="1">
                <a:latin typeface="Century Schoolbook" pitchFamily="18" charset="0"/>
              </a:rPr>
            </a:br>
            <a:r>
              <a:rPr lang="en-US" altLang="en-US" sz="2200" b="1">
                <a:latin typeface="Century Schoolbook" pitchFamily="18" charset="0"/>
              </a:rPr>
              <a:t>     </a:t>
            </a:r>
          </a:p>
          <a:p>
            <a:pPr eaLnBrk="1" hangingPunct="1"/>
            <a:r>
              <a:rPr lang="en-US" altLang="en-US" sz="2200" b="1">
                <a:latin typeface="Century Schoolbook" pitchFamily="18" charset="0"/>
              </a:rPr>
              <a:t>2.  The drug store is _____________  the police station.</a:t>
            </a:r>
            <a:br>
              <a:rPr lang="en-US" altLang="en-US" sz="2200" b="1">
                <a:latin typeface="Century Schoolbook" pitchFamily="18" charset="0"/>
              </a:rPr>
            </a:br>
            <a:r>
              <a:rPr lang="en-US" altLang="en-US" sz="2200" b="1">
                <a:latin typeface="Century Schoolbook" pitchFamily="18" charset="0"/>
              </a:rPr>
              <a:t>3.  The school is ___________ the restaurant.</a:t>
            </a:r>
          </a:p>
          <a:p>
            <a:pPr eaLnBrk="1" hangingPunct="1"/>
            <a:r>
              <a:rPr lang="en-US" altLang="en-US" sz="2200" b="1">
                <a:latin typeface="Century Schoolbook" pitchFamily="18" charset="0"/>
              </a:rPr>
              <a:t>4.  The train station is ______________ the school.</a:t>
            </a:r>
            <a:br>
              <a:rPr lang="en-US" altLang="en-US" sz="2200" b="1">
                <a:latin typeface="Century Schoolbook" pitchFamily="18" charset="0"/>
              </a:rPr>
            </a:br>
            <a:r>
              <a:rPr lang="en-US" altLang="en-US" sz="2200" b="1">
                <a:latin typeface="Century Schoolbook" pitchFamily="18" charset="0"/>
              </a:rPr>
              <a:t>5.  The drug store is ___________ the movie theater and the post office.</a:t>
            </a:r>
            <a:endParaRPr lang="pt-BR" altLang="en-US" sz="2200" b="1">
              <a:latin typeface="Century Schoolbook" pitchFamily="18" charset="0"/>
            </a:endParaRPr>
          </a:p>
        </p:txBody>
      </p:sp>
      <p:sp>
        <p:nvSpPr>
          <p:cNvPr id="5" name="CaixaDeTexto 4"/>
          <p:cNvSpPr txBox="1">
            <a:spLocks noChangeArrowheads="1"/>
          </p:cNvSpPr>
          <p:nvPr/>
        </p:nvSpPr>
        <p:spPr bwMode="auto">
          <a:xfrm>
            <a:off x="3643313" y="4000500"/>
            <a:ext cx="171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BETWEEN</a:t>
            </a:r>
          </a:p>
        </p:txBody>
      </p:sp>
      <p:sp>
        <p:nvSpPr>
          <p:cNvPr id="13316" name="CaixaDeTexto 5"/>
          <p:cNvSpPr txBox="1">
            <a:spLocks noChangeArrowheads="1"/>
          </p:cNvSpPr>
          <p:nvPr/>
        </p:nvSpPr>
        <p:spPr bwMode="auto">
          <a:xfrm>
            <a:off x="8001000" y="214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entury Schoolbook" pitchFamily="18" charset="0"/>
            </a:endParaRPr>
          </a:p>
        </p:txBody>
      </p:sp>
      <p:sp>
        <p:nvSpPr>
          <p:cNvPr id="7" name="CaixaDeTexto 6"/>
          <p:cNvSpPr txBox="1">
            <a:spLocks noChangeArrowheads="1"/>
          </p:cNvSpPr>
          <p:nvPr/>
        </p:nvSpPr>
        <p:spPr bwMode="auto">
          <a:xfrm>
            <a:off x="3214688" y="5072063"/>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1600" b="1">
                <a:solidFill>
                  <a:srgbClr val="FF0000"/>
                </a:solidFill>
                <a:latin typeface="Century Schoolbook" pitchFamily="18" charset="0"/>
              </a:rPr>
              <a:t>ACROSS FROM</a:t>
            </a:r>
          </a:p>
        </p:txBody>
      </p:sp>
      <p:sp>
        <p:nvSpPr>
          <p:cNvPr id="8" name="CaixaDeTexto 7"/>
          <p:cNvSpPr txBox="1">
            <a:spLocks noChangeArrowheads="1"/>
          </p:cNvSpPr>
          <p:nvPr/>
        </p:nvSpPr>
        <p:spPr bwMode="auto">
          <a:xfrm>
            <a:off x="2571750" y="5429250"/>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b="1">
                <a:solidFill>
                  <a:srgbClr val="FF0000"/>
                </a:solidFill>
                <a:latin typeface="Century Schoolbook" pitchFamily="18" charset="0"/>
              </a:rPr>
              <a:t>NEXT TO</a:t>
            </a:r>
          </a:p>
        </p:txBody>
      </p:sp>
      <p:sp>
        <p:nvSpPr>
          <p:cNvPr id="9" name="CaixaDeTexto 8"/>
          <p:cNvSpPr txBox="1">
            <a:spLocks noChangeArrowheads="1"/>
          </p:cNvSpPr>
          <p:nvPr/>
        </p:nvSpPr>
        <p:spPr bwMode="auto">
          <a:xfrm>
            <a:off x="3500438" y="5786438"/>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1600" b="1">
                <a:solidFill>
                  <a:srgbClr val="FF0000"/>
                </a:solidFill>
                <a:latin typeface="Century Schoolbook" pitchFamily="18" charset="0"/>
              </a:rPr>
              <a:t>ACROSS FROM</a:t>
            </a:r>
          </a:p>
        </p:txBody>
      </p:sp>
      <p:sp>
        <p:nvSpPr>
          <p:cNvPr id="10" name="CaixaDeTexto 9"/>
          <p:cNvSpPr txBox="1">
            <a:spLocks noChangeArrowheads="1"/>
          </p:cNvSpPr>
          <p:nvPr/>
        </p:nvSpPr>
        <p:spPr bwMode="auto">
          <a:xfrm>
            <a:off x="3143250" y="6072188"/>
            <a:ext cx="171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solidFill>
                  <a:srgbClr val="FF0000"/>
                </a:solidFill>
                <a:latin typeface="Century Schoolbook" pitchFamily="18" charset="0"/>
              </a:rPr>
              <a:t>BETWEEN</a:t>
            </a:r>
          </a:p>
        </p:txBody>
      </p:sp>
      <p:pic>
        <p:nvPicPr>
          <p:cNvPr id="13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0"/>
            <a:ext cx="585787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style.rotation</p:attrName>
                                        </p:attrNameLst>
                                      </p:cBhvr>
                                      <p:tavLst>
                                        <p:tav tm="0">
                                          <p:val>
                                            <p:fltVal val="720"/>
                                          </p:val>
                                        </p:tav>
                                        <p:tav tm="100000">
                                          <p:val>
                                            <p:fltVal val="0"/>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style.rotation</p:attrName>
                                        </p:attrNameLst>
                                      </p:cBhvr>
                                      <p:tavLst>
                                        <p:tav tm="0">
                                          <p:val>
                                            <p:fltVal val="720"/>
                                          </p:val>
                                        </p:tav>
                                        <p:tav tm="100000">
                                          <p:val>
                                            <p:fltVal val="0"/>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wipe(down)">
                                      <p:cBhvr>
                                        <p:cTn id="49" dur="290">
                                          <p:stCondLst>
                                            <p:cond delay="0"/>
                                          </p:stCondLst>
                                        </p:cTn>
                                        <p:tgtEl>
                                          <p:spTgt spid="10">
                                            <p:txEl>
                                              <p:pRg st="0" end="0"/>
                                            </p:txEl>
                                          </p:spTgt>
                                        </p:tgtEl>
                                      </p:cBhvr>
                                    </p:animEffect>
                                    <p:anim calcmode="lin" valueType="num">
                                      <p:cBhvr>
                                        <p:cTn id="50" dur="911"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0">
                                            <p:txEl>
                                              <p:pRg st="0" end="0"/>
                                            </p:txEl>
                                          </p:spTgt>
                                        </p:tgtEl>
                                        <p:attrNameLst>
                                          <p:attrName>ppt_y</p:attrName>
                                        </p:attrNameLst>
                                      </p:cBhvr>
                                      <p:tavLst>
                                        <p:tav tm="0" fmla="#ppt_y-sin(pi*$)/81">
                                          <p:val>
                                            <p:fltVal val="0"/>
                                          </p:val>
                                        </p:tav>
                                        <p:tav tm="100000">
                                          <p:val>
                                            <p:fltVal val="1"/>
                                          </p:val>
                                        </p:tav>
                                      </p:tavLst>
                                    </p:anim>
                                    <p:animScale>
                                      <p:cBhvr>
                                        <p:cTn id="55" dur="13">
                                          <p:stCondLst>
                                            <p:cond delay="325"/>
                                          </p:stCondLst>
                                        </p:cTn>
                                        <p:tgtEl>
                                          <p:spTgt spid="10">
                                            <p:txEl>
                                              <p:pRg st="0" end="0"/>
                                            </p:txEl>
                                          </p:spTgt>
                                        </p:tgtEl>
                                      </p:cBhvr>
                                      <p:to x="100000" y="60000"/>
                                    </p:animScale>
                                    <p:animScale>
                                      <p:cBhvr>
                                        <p:cTn id="56" dur="83" decel="50000">
                                          <p:stCondLst>
                                            <p:cond delay="338"/>
                                          </p:stCondLst>
                                        </p:cTn>
                                        <p:tgtEl>
                                          <p:spTgt spid="10">
                                            <p:txEl>
                                              <p:pRg st="0" end="0"/>
                                            </p:txEl>
                                          </p:spTgt>
                                        </p:tgtEl>
                                      </p:cBhvr>
                                      <p:to x="100000" y="100000"/>
                                    </p:animScale>
                                    <p:animScale>
                                      <p:cBhvr>
                                        <p:cTn id="57" dur="13">
                                          <p:stCondLst>
                                            <p:cond delay="656"/>
                                          </p:stCondLst>
                                        </p:cTn>
                                        <p:tgtEl>
                                          <p:spTgt spid="10">
                                            <p:txEl>
                                              <p:pRg st="0" end="0"/>
                                            </p:txEl>
                                          </p:spTgt>
                                        </p:tgtEl>
                                      </p:cBhvr>
                                      <p:to x="100000" y="80000"/>
                                    </p:animScale>
                                    <p:animScale>
                                      <p:cBhvr>
                                        <p:cTn id="58" dur="83" decel="50000">
                                          <p:stCondLst>
                                            <p:cond delay="669"/>
                                          </p:stCondLst>
                                        </p:cTn>
                                        <p:tgtEl>
                                          <p:spTgt spid="10">
                                            <p:txEl>
                                              <p:pRg st="0" end="0"/>
                                            </p:txEl>
                                          </p:spTgt>
                                        </p:tgtEl>
                                      </p:cBhvr>
                                      <p:to x="100000" y="100000"/>
                                    </p:animScale>
                                    <p:animScale>
                                      <p:cBhvr>
                                        <p:cTn id="59" dur="13">
                                          <p:stCondLst>
                                            <p:cond delay="821"/>
                                          </p:stCondLst>
                                        </p:cTn>
                                        <p:tgtEl>
                                          <p:spTgt spid="10">
                                            <p:txEl>
                                              <p:pRg st="0" end="0"/>
                                            </p:txEl>
                                          </p:spTgt>
                                        </p:tgtEl>
                                      </p:cBhvr>
                                      <p:to x="100000" y="90000"/>
                                    </p:animScale>
                                    <p:animScale>
                                      <p:cBhvr>
                                        <p:cTn id="60" dur="83" decel="50000">
                                          <p:stCondLst>
                                            <p:cond delay="834"/>
                                          </p:stCondLst>
                                        </p:cTn>
                                        <p:tgtEl>
                                          <p:spTgt spid="10">
                                            <p:txEl>
                                              <p:pRg st="0" end="0"/>
                                            </p:txEl>
                                          </p:spTgt>
                                        </p:tgtEl>
                                      </p:cBhvr>
                                      <p:to x="100000" y="100000"/>
                                    </p:animScale>
                                    <p:animScale>
                                      <p:cBhvr>
                                        <p:cTn id="61" dur="13">
                                          <p:stCondLst>
                                            <p:cond delay="904"/>
                                          </p:stCondLst>
                                        </p:cTn>
                                        <p:tgtEl>
                                          <p:spTgt spid="10">
                                            <p:txEl>
                                              <p:pRg st="0" end="0"/>
                                            </p:txEl>
                                          </p:spTgt>
                                        </p:tgtEl>
                                      </p:cBhvr>
                                      <p:to x="100000" y="95000"/>
                                    </p:animScale>
                                    <p:animScale>
                                      <p:cBhvr>
                                        <p:cTn id="62" dur="83" decel="50000">
                                          <p:stCondLst>
                                            <p:cond delay="917"/>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0"/>
            <a:ext cx="664368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35496" y="3717925"/>
            <a:ext cx="9541693" cy="3170099"/>
          </a:xfrm>
          <a:prstGeom prst="rect">
            <a:avLst/>
          </a:prstGeom>
          <a:noFill/>
        </p:spPr>
        <p:txBody>
          <a:bodyPr wrap="square">
            <a:spAutoFit/>
          </a:bodyPr>
          <a:lstStyle/>
          <a:p>
            <a:pPr fontAlgn="auto">
              <a:spcBef>
                <a:spcPts val="0"/>
              </a:spcBef>
              <a:spcAft>
                <a:spcPts val="0"/>
              </a:spcAft>
              <a:defRPr/>
            </a:pPr>
            <a:r>
              <a:rPr lang="en-US" sz="2000" b="1" dirty="0">
                <a:latin typeface="+mn-lt"/>
                <a:cs typeface="+mn-cs"/>
              </a:rPr>
              <a:t>Example: </a:t>
            </a:r>
            <a:r>
              <a:rPr lang="en-US" sz="2000" b="1" dirty="0">
                <a:solidFill>
                  <a:schemeClr val="accent1">
                    <a:lumMod val="75000"/>
                  </a:schemeClr>
                </a:solidFill>
                <a:latin typeface="+mn-lt"/>
                <a:cs typeface="+mn-cs"/>
              </a:rPr>
              <a:t>ball/table</a:t>
            </a:r>
            <a:r>
              <a:rPr lang="en-US" sz="2000" b="1" dirty="0">
                <a:solidFill>
                  <a:srgbClr val="FF0000"/>
                </a:solidFill>
                <a:latin typeface="+mn-lt"/>
                <a:cs typeface="+mn-cs"/>
              </a:rPr>
              <a:t> - </a:t>
            </a:r>
            <a:r>
              <a:rPr lang="en-US" sz="2000" b="1" u="sng" dirty="0">
                <a:solidFill>
                  <a:srgbClr val="FF0000"/>
                </a:solidFill>
                <a:latin typeface="+mn-lt"/>
                <a:cs typeface="+mn-cs"/>
              </a:rPr>
              <a:t>The ball is under the table</a:t>
            </a:r>
            <a:r>
              <a:rPr lang="en-US" sz="2000" b="1" dirty="0">
                <a:latin typeface="+mn-lt"/>
                <a:cs typeface="+mn-cs"/>
              </a:rPr>
              <a:t>    </a:t>
            </a:r>
          </a:p>
          <a:p>
            <a:pPr fontAlgn="auto">
              <a:spcBef>
                <a:spcPts val="0"/>
              </a:spcBef>
              <a:spcAft>
                <a:spcPts val="0"/>
              </a:spcAft>
              <a:defRPr/>
            </a:pPr>
            <a:r>
              <a:rPr lang="en-US" sz="2000" b="1" dirty="0">
                <a:latin typeface="+mn-lt"/>
                <a:cs typeface="+mn-cs"/>
              </a:rPr>
              <a:t>1.  </a:t>
            </a:r>
            <a:r>
              <a:rPr lang="en-US" sz="2000" b="1" dirty="0" smtClean="0">
                <a:solidFill>
                  <a:schemeClr val="accent1">
                    <a:lumMod val="75000"/>
                  </a:schemeClr>
                </a:solidFill>
                <a:latin typeface="+mn-lt"/>
                <a:cs typeface="+mn-cs"/>
              </a:rPr>
              <a:t>basket/table:</a:t>
            </a:r>
            <a:r>
              <a:rPr lang="en-US" sz="2000" b="1" dirty="0">
                <a:latin typeface="+mn-lt"/>
                <a:cs typeface="+mn-cs"/>
              </a:rPr>
              <a:t/>
            </a:r>
            <a:br>
              <a:rPr lang="en-US" sz="2000" b="1" dirty="0">
                <a:latin typeface="+mn-lt"/>
                <a:cs typeface="+mn-cs"/>
              </a:rPr>
            </a:br>
            <a:r>
              <a:rPr lang="en-US" sz="2000" b="1" dirty="0">
                <a:latin typeface="+mn-lt"/>
                <a:cs typeface="+mn-cs"/>
              </a:rPr>
              <a:t>      </a:t>
            </a:r>
            <a:br>
              <a:rPr lang="en-US" sz="2000" b="1" dirty="0">
                <a:latin typeface="+mn-lt"/>
                <a:cs typeface="+mn-cs"/>
              </a:rPr>
            </a:br>
            <a:r>
              <a:rPr lang="en-US" sz="2000" b="1" dirty="0">
                <a:latin typeface="+mn-lt"/>
                <a:cs typeface="+mn-cs"/>
              </a:rPr>
              <a:t>2.  </a:t>
            </a:r>
            <a:r>
              <a:rPr lang="en-US" sz="2000" b="1" dirty="0">
                <a:solidFill>
                  <a:schemeClr val="accent1">
                    <a:lumMod val="75000"/>
                  </a:schemeClr>
                </a:solidFill>
                <a:latin typeface="+mn-lt"/>
                <a:cs typeface="+mn-cs"/>
              </a:rPr>
              <a:t>tree/bicycle</a:t>
            </a:r>
            <a:r>
              <a:rPr lang="en-US" sz="2000" b="1" dirty="0">
                <a:latin typeface="+mn-lt"/>
                <a:cs typeface="+mn-cs"/>
              </a:rPr>
              <a:t>  </a:t>
            </a:r>
            <a:br>
              <a:rPr lang="en-US" sz="2000" b="1" dirty="0">
                <a:latin typeface="+mn-lt"/>
                <a:cs typeface="+mn-cs"/>
              </a:rPr>
            </a:br>
            <a:r>
              <a:rPr lang="en-US" sz="2000" b="1" dirty="0">
                <a:latin typeface="+mn-lt"/>
                <a:cs typeface="+mn-cs"/>
              </a:rPr>
              <a:t>      </a:t>
            </a:r>
            <a:br>
              <a:rPr lang="en-US" sz="2000" b="1" dirty="0">
                <a:latin typeface="+mn-lt"/>
                <a:cs typeface="+mn-cs"/>
              </a:rPr>
            </a:br>
            <a:r>
              <a:rPr lang="en-US" sz="2000" b="1" dirty="0">
                <a:latin typeface="+mn-lt"/>
                <a:cs typeface="+mn-cs"/>
              </a:rPr>
              <a:t>3.  </a:t>
            </a:r>
            <a:r>
              <a:rPr lang="en-US" sz="2000" b="1" dirty="0">
                <a:solidFill>
                  <a:schemeClr val="accent1">
                    <a:lumMod val="75000"/>
                  </a:schemeClr>
                </a:solidFill>
                <a:latin typeface="+mn-lt"/>
                <a:cs typeface="+mn-cs"/>
              </a:rPr>
              <a:t>cloud/table </a:t>
            </a:r>
            <a:r>
              <a:rPr lang="en-US" sz="2000" b="1" dirty="0">
                <a:latin typeface="+mn-lt"/>
                <a:cs typeface="+mn-cs"/>
              </a:rPr>
              <a:t> </a:t>
            </a:r>
            <a:br>
              <a:rPr lang="en-US" sz="2000" b="1" dirty="0">
                <a:latin typeface="+mn-lt"/>
                <a:cs typeface="+mn-cs"/>
              </a:rPr>
            </a:br>
            <a:r>
              <a:rPr lang="en-US" sz="2000" b="1" dirty="0">
                <a:latin typeface="+mn-lt"/>
                <a:cs typeface="+mn-cs"/>
              </a:rPr>
              <a:t>      </a:t>
            </a:r>
            <a:br>
              <a:rPr lang="en-US" sz="2000" b="1" dirty="0">
                <a:latin typeface="+mn-lt"/>
                <a:cs typeface="+mn-cs"/>
              </a:rPr>
            </a:br>
            <a:r>
              <a:rPr lang="en-US" sz="2000" b="1" dirty="0">
                <a:latin typeface="+mn-lt"/>
                <a:cs typeface="+mn-cs"/>
              </a:rPr>
              <a:t>4.  </a:t>
            </a:r>
            <a:r>
              <a:rPr lang="en-US" sz="2000" b="1" dirty="0">
                <a:solidFill>
                  <a:schemeClr val="accent1">
                    <a:lumMod val="75000"/>
                  </a:schemeClr>
                </a:solidFill>
                <a:latin typeface="+mn-lt"/>
                <a:cs typeface="+mn-cs"/>
              </a:rPr>
              <a:t>bicycle/tree </a:t>
            </a:r>
            <a:r>
              <a:rPr lang="en-US" sz="2000" b="1" dirty="0">
                <a:latin typeface="+mn-lt"/>
                <a:cs typeface="+mn-cs"/>
              </a:rPr>
              <a:t> </a:t>
            </a:r>
            <a:br>
              <a:rPr lang="en-US" sz="2000" b="1" dirty="0">
                <a:latin typeface="+mn-lt"/>
                <a:cs typeface="+mn-cs"/>
              </a:rPr>
            </a:br>
            <a:r>
              <a:rPr lang="en-US" sz="2000" b="1" dirty="0">
                <a:latin typeface="+mn-lt"/>
                <a:cs typeface="+mn-cs"/>
              </a:rPr>
              <a:t>      </a:t>
            </a:r>
            <a:br>
              <a:rPr lang="en-US" sz="2000" b="1" dirty="0">
                <a:latin typeface="+mn-lt"/>
                <a:cs typeface="+mn-cs"/>
              </a:rPr>
            </a:br>
            <a:r>
              <a:rPr lang="en-US" sz="2000" b="1" dirty="0">
                <a:latin typeface="+mn-lt"/>
                <a:cs typeface="+mn-cs"/>
              </a:rPr>
              <a:t>5.  </a:t>
            </a:r>
            <a:r>
              <a:rPr lang="en-US" sz="2000" b="1" dirty="0">
                <a:solidFill>
                  <a:schemeClr val="accent1">
                    <a:lumMod val="75000"/>
                  </a:schemeClr>
                </a:solidFill>
                <a:latin typeface="+mn-lt"/>
                <a:cs typeface="+mn-cs"/>
              </a:rPr>
              <a:t>dog/the bicycle </a:t>
            </a:r>
            <a:r>
              <a:rPr lang="en-US" sz="2000" b="1" dirty="0">
                <a:solidFill>
                  <a:schemeClr val="accent1">
                    <a:lumMod val="75000"/>
                  </a:schemeClr>
                </a:solidFill>
                <a:latin typeface="+mn-lt"/>
                <a:cs typeface="+mn-cs"/>
              </a:rPr>
              <a:t>&amp;</a:t>
            </a:r>
            <a:r>
              <a:rPr lang="en-US" sz="2000" b="1" dirty="0" smtClean="0">
                <a:solidFill>
                  <a:schemeClr val="accent1">
                    <a:lumMod val="75000"/>
                  </a:schemeClr>
                </a:solidFill>
                <a:latin typeface="+mn-lt"/>
                <a:cs typeface="+mn-cs"/>
              </a:rPr>
              <a:t> the table </a:t>
            </a:r>
            <a:r>
              <a:rPr lang="en-US" dirty="0" smtClean="0">
                <a:latin typeface="+mn-lt"/>
                <a:cs typeface="+mn-cs"/>
              </a:rPr>
              <a:t> </a:t>
            </a:r>
            <a:endParaRPr lang="pt-BR" dirty="0">
              <a:latin typeface="+mn-lt"/>
              <a:cs typeface="+mn-cs"/>
            </a:endParaRPr>
          </a:p>
        </p:txBody>
      </p:sp>
      <p:sp>
        <p:nvSpPr>
          <p:cNvPr id="16388" name="CaixaDeTexto 4"/>
          <p:cNvSpPr txBox="1">
            <a:spLocks noChangeArrowheads="1"/>
          </p:cNvSpPr>
          <p:nvPr/>
        </p:nvSpPr>
        <p:spPr bwMode="auto">
          <a:xfrm>
            <a:off x="2714625" y="857250"/>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latin typeface="Century Schoolbook" pitchFamily="18" charset="0"/>
              </a:rPr>
              <a:t>TREE</a:t>
            </a:r>
          </a:p>
        </p:txBody>
      </p:sp>
      <p:sp>
        <p:nvSpPr>
          <p:cNvPr id="16389" name="CaixaDeTexto 5"/>
          <p:cNvSpPr txBox="1">
            <a:spLocks noChangeArrowheads="1"/>
          </p:cNvSpPr>
          <p:nvPr/>
        </p:nvSpPr>
        <p:spPr bwMode="auto">
          <a:xfrm>
            <a:off x="6429375" y="642938"/>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2000" b="1">
                <a:latin typeface="Century Schoolbook" pitchFamily="18" charset="0"/>
              </a:rPr>
              <a:t>CLOUD</a:t>
            </a:r>
          </a:p>
        </p:txBody>
      </p:sp>
      <p:sp>
        <p:nvSpPr>
          <p:cNvPr id="16390" name="CaixaDeTexto 7"/>
          <p:cNvSpPr txBox="1">
            <a:spLocks noChangeArrowheads="1"/>
          </p:cNvSpPr>
          <p:nvPr/>
        </p:nvSpPr>
        <p:spPr bwMode="auto">
          <a:xfrm>
            <a:off x="7000875" y="1500188"/>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b="1">
                <a:latin typeface="Century Schoolbook" pitchFamily="18" charset="0"/>
              </a:rPr>
              <a:t>BASKET</a:t>
            </a:r>
          </a:p>
          <a:p>
            <a:pPr eaLnBrk="1" hangingPunct="1"/>
            <a:endParaRPr lang="pt-BR" altLang="en-US">
              <a:latin typeface="Century Schoolbook" pitchFamily="18" charset="0"/>
            </a:endParaRPr>
          </a:p>
        </p:txBody>
      </p:sp>
      <p:sp>
        <p:nvSpPr>
          <p:cNvPr id="16391" name="CaixaDeTexto 8"/>
          <p:cNvSpPr txBox="1">
            <a:spLocks noChangeArrowheads="1"/>
          </p:cNvSpPr>
          <p:nvPr/>
        </p:nvSpPr>
        <p:spPr bwMode="auto">
          <a:xfrm>
            <a:off x="5429250" y="1785938"/>
            <a:ext cx="1071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b="1">
                <a:latin typeface="Century Schoolbook" pitchFamily="18" charset="0"/>
              </a:rPr>
              <a:t>TABLE</a:t>
            </a:r>
          </a:p>
          <a:p>
            <a:pPr eaLnBrk="1" hangingPunct="1"/>
            <a:endParaRPr lang="pt-BR" altLang="en-US">
              <a:latin typeface="Century Schoolbook" pitchFamily="18" charset="0"/>
            </a:endParaRPr>
          </a:p>
        </p:txBody>
      </p:sp>
      <p:sp>
        <p:nvSpPr>
          <p:cNvPr id="16392" name="CaixaDeTexto 9"/>
          <p:cNvSpPr txBox="1">
            <a:spLocks noChangeArrowheads="1"/>
          </p:cNvSpPr>
          <p:nvPr/>
        </p:nvSpPr>
        <p:spPr bwMode="auto">
          <a:xfrm>
            <a:off x="4429125" y="2071688"/>
            <a:ext cx="785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b="1">
                <a:latin typeface="Century Schoolbook" pitchFamily="18" charset="0"/>
              </a:rPr>
              <a:t>DOG</a:t>
            </a:r>
          </a:p>
          <a:p>
            <a:pPr eaLnBrk="1" hangingPunct="1"/>
            <a:endParaRPr lang="pt-BR" altLang="en-US">
              <a:latin typeface="Century Schoolbook" pitchFamily="18" charset="0"/>
            </a:endParaRPr>
          </a:p>
        </p:txBody>
      </p:sp>
      <p:sp>
        <p:nvSpPr>
          <p:cNvPr id="16393" name="CaixaDeTexto 10"/>
          <p:cNvSpPr txBox="1">
            <a:spLocks noChangeArrowheads="1"/>
          </p:cNvSpPr>
          <p:nvPr/>
        </p:nvSpPr>
        <p:spPr bwMode="auto">
          <a:xfrm>
            <a:off x="2071688" y="2214563"/>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b="1">
                <a:latin typeface="Century Schoolbook" pitchFamily="18" charset="0"/>
              </a:rPr>
              <a:t>BICYCLE</a:t>
            </a:r>
          </a:p>
          <a:p>
            <a:pPr eaLnBrk="1" hangingPunct="1"/>
            <a:endParaRPr lang="pt-BR" altLang="en-US">
              <a:latin typeface="Century Schoolbook" pitchFamily="18" charset="0"/>
            </a:endParaRPr>
          </a:p>
        </p:txBody>
      </p:sp>
      <p:sp>
        <p:nvSpPr>
          <p:cNvPr id="16394" name="CaixaDeTexto 11"/>
          <p:cNvSpPr txBox="1">
            <a:spLocks noChangeArrowheads="1"/>
          </p:cNvSpPr>
          <p:nvPr/>
        </p:nvSpPr>
        <p:spPr bwMode="auto">
          <a:xfrm>
            <a:off x="5929313" y="3357563"/>
            <a:ext cx="1000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b="1">
                <a:latin typeface="Century Schoolbook" pitchFamily="18" charset="0"/>
              </a:rPr>
              <a:t>BALL</a:t>
            </a:r>
          </a:p>
          <a:p>
            <a:pPr eaLnBrk="1" hangingPunct="1"/>
            <a:endParaRPr lang="pt-BR" altLang="en-US">
              <a:latin typeface="Century Schoolbook" pitchFamily="18" charset="0"/>
            </a:endParaRPr>
          </a:p>
        </p:txBody>
      </p:sp>
      <p:sp>
        <p:nvSpPr>
          <p:cNvPr id="2" name="Rectangle 1"/>
          <p:cNvSpPr/>
          <p:nvPr/>
        </p:nvSpPr>
        <p:spPr>
          <a:xfrm>
            <a:off x="2423299" y="4149080"/>
            <a:ext cx="3005951" cy="369332"/>
          </a:xfrm>
          <a:prstGeom prst="rect">
            <a:avLst/>
          </a:prstGeom>
        </p:spPr>
        <p:txBody>
          <a:bodyPr wrap="none">
            <a:spAutoFit/>
          </a:bodyPr>
          <a:lstStyle/>
          <a:p>
            <a:r>
              <a:rPr lang="en-US" b="1" dirty="0">
                <a:solidFill>
                  <a:srgbClr val="00B050"/>
                </a:solidFill>
              </a:rPr>
              <a:t>The basket is </a:t>
            </a:r>
            <a:r>
              <a:rPr lang="en-US" b="1" u="sng" dirty="0">
                <a:solidFill>
                  <a:srgbClr val="00B050"/>
                </a:solidFill>
              </a:rPr>
              <a:t>on</a:t>
            </a:r>
            <a:r>
              <a:rPr lang="en-US" b="1" dirty="0">
                <a:solidFill>
                  <a:srgbClr val="00B050"/>
                </a:solidFill>
              </a:rPr>
              <a:t> the table</a:t>
            </a:r>
            <a:endParaRPr lang="en-US" dirty="0">
              <a:solidFill>
                <a:srgbClr val="00B050"/>
              </a:solidFill>
            </a:endParaRPr>
          </a:p>
        </p:txBody>
      </p:sp>
      <p:sp>
        <p:nvSpPr>
          <p:cNvPr id="4" name="Rectangle 3"/>
          <p:cNvSpPr/>
          <p:nvPr/>
        </p:nvSpPr>
        <p:spPr>
          <a:xfrm>
            <a:off x="2267744" y="4725144"/>
            <a:ext cx="3480440" cy="369332"/>
          </a:xfrm>
          <a:prstGeom prst="rect">
            <a:avLst/>
          </a:prstGeom>
        </p:spPr>
        <p:txBody>
          <a:bodyPr wrap="none">
            <a:spAutoFit/>
          </a:bodyPr>
          <a:lstStyle/>
          <a:p>
            <a:r>
              <a:rPr lang="en-US" b="1" dirty="0"/>
              <a:t> </a:t>
            </a:r>
            <a:r>
              <a:rPr lang="en-US" b="1" dirty="0">
                <a:solidFill>
                  <a:srgbClr val="00B050"/>
                </a:solidFill>
              </a:rPr>
              <a:t>The tree is </a:t>
            </a:r>
            <a:r>
              <a:rPr lang="en-US" b="1" u="sng" dirty="0">
                <a:solidFill>
                  <a:srgbClr val="00B050"/>
                </a:solidFill>
              </a:rPr>
              <a:t>behind</a:t>
            </a:r>
            <a:r>
              <a:rPr lang="en-US" b="1" dirty="0">
                <a:solidFill>
                  <a:srgbClr val="00B050"/>
                </a:solidFill>
              </a:rPr>
              <a:t> the bicycle</a:t>
            </a:r>
            <a:endParaRPr lang="en-US" dirty="0">
              <a:solidFill>
                <a:srgbClr val="00B050"/>
              </a:solidFill>
            </a:endParaRPr>
          </a:p>
        </p:txBody>
      </p:sp>
      <p:sp>
        <p:nvSpPr>
          <p:cNvPr id="5" name="Rectangle 4"/>
          <p:cNvSpPr/>
          <p:nvPr/>
        </p:nvSpPr>
        <p:spPr>
          <a:xfrm>
            <a:off x="2287672" y="5229200"/>
            <a:ext cx="3275256" cy="369332"/>
          </a:xfrm>
          <a:prstGeom prst="rect">
            <a:avLst/>
          </a:prstGeom>
        </p:spPr>
        <p:txBody>
          <a:bodyPr wrap="none">
            <a:spAutoFit/>
          </a:bodyPr>
          <a:lstStyle/>
          <a:p>
            <a:r>
              <a:rPr lang="en-US" b="1" dirty="0">
                <a:solidFill>
                  <a:srgbClr val="00B050"/>
                </a:solidFill>
              </a:rPr>
              <a:t>The cloud is </a:t>
            </a:r>
            <a:r>
              <a:rPr lang="en-US" b="1" u="sng" dirty="0">
                <a:solidFill>
                  <a:srgbClr val="00B050"/>
                </a:solidFill>
              </a:rPr>
              <a:t>above</a:t>
            </a:r>
            <a:r>
              <a:rPr lang="en-US" b="1" dirty="0">
                <a:solidFill>
                  <a:srgbClr val="00B050"/>
                </a:solidFill>
              </a:rPr>
              <a:t> the table</a:t>
            </a:r>
            <a:endParaRPr lang="en-US" dirty="0">
              <a:solidFill>
                <a:srgbClr val="00B050"/>
              </a:solidFill>
            </a:endParaRPr>
          </a:p>
        </p:txBody>
      </p:sp>
      <p:sp>
        <p:nvSpPr>
          <p:cNvPr id="6" name="Rectangle 5"/>
          <p:cNvSpPr/>
          <p:nvPr/>
        </p:nvSpPr>
        <p:spPr>
          <a:xfrm>
            <a:off x="2267744" y="5877272"/>
            <a:ext cx="3801041" cy="369332"/>
          </a:xfrm>
          <a:prstGeom prst="rect">
            <a:avLst/>
          </a:prstGeom>
        </p:spPr>
        <p:txBody>
          <a:bodyPr wrap="none">
            <a:spAutoFit/>
          </a:bodyPr>
          <a:lstStyle/>
          <a:p>
            <a:r>
              <a:rPr lang="en-US" b="1" dirty="0">
                <a:solidFill>
                  <a:srgbClr val="00B050"/>
                </a:solidFill>
              </a:rPr>
              <a:t>The bicycle is </a:t>
            </a:r>
            <a:r>
              <a:rPr lang="en-US" b="1" u="sng" dirty="0">
                <a:solidFill>
                  <a:srgbClr val="00B050"/>
                </a:solidFill>
              </a:rPr>
              <a:t>in front of </a:t>
            </a:r>
            <a:r>
              <a:rPr lang="en-US" b="1" dirty="0">
                <a:solidFill>
                  <a:srgbClr val="00B050"/>
                </a:solidFill>
              </a:rPr>
              <a:t>the tree</a:t>
            </a:r>
            <a:r>
              <a:rPr lang="en-US" b="1" dirty="0">
                <a:solidFill>
                  <a:srgbClr val="00B050"/>
                </a:solidFill>
              </a:rPr>
              <a:t> </a:t>
            </a:r>
            <a:endParaRPr lang="en-US" dirty="0">
              <a:solidFill>
                <a:srgbClr val="00B050"/>
              </a:solidFill>
            </a:endParaRPr>
          </a:p>
        </p:txBody>
      </p:sp>
      <p:sp>
        <p:nvSpPr>
          <p:cNvPr id="7" name="Rectangle 6"/>
          <p:cNvSpPr/>
          <p:nvPr/>
        </p:nvSpPr>
        <p:spPr>
          <a:xfrm>
            <a:off x="4014180" y="6246604"/>
            <a:ext cx="4572000" cy="646331"/>
          </a:xfrm>
          <a:prstGeom prst="rect">
            <a:avLst/>
          </a:prstGeom>
        </p:spPr>
        <p:txBody>
          <a:bodyPr>
            <a:spAutoFit/>
          </a:bodyPr>
          <a:lstStyle/>
          <a:p>
            <a:r>
              <a:rPr lang="en-US" b="1" dirty="0">
                <a:solidFill>
                  <a:srgbClr val="00B050"/>
                </a:solidFill>
              </a:rPr>
              <a:t>The dog &amp; bicycle are </a:t>
            </a:r>
            <a:r>
              <a:rPr lang="en-US" b="1" u="sng" dirty="0">
                <a:solidFill>
                  <a:srgbClr val="00B050"/>
                </a:solidFill>
              </a:rPr>
              <a:t>on the left of </a:t>
            </a:r>
            <a:r>
              <a:rPr lang="en-US" b="1" dirty="0">
                <a:solidFill>
                  <a:srgbClr val="00B050"/>
                </a:solidFill>
              </a:rPr>
              <a:t>the table</a:t>
            </a:r>
            <a:endParaRPr lang="en-US" dirty="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407</TotalTime>
  <Words>112</Words>
  <Application>Microsoft Office PowerPoint</Application>
  <PresentationFormat>On-screen Show (4:3)</PresentationFormat>
  <Paragraphs>61</Paragraphs>
  <Slides>14</Slides>
  <Notes>0</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Balcão Envidraçado</vt:lpstr>
      <vt:lpstr>GIVING DIRECTIONS</vt:lpstr>
      <vt:lpstr>PowerPoint Presentation</vt:lpstr>
      <vt:lpstr>PREPOSITIONS OF PLACE</vt:lpstr>
      <vt:lpstr>PowerPoint Presentation</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DIRECTIONS</dc:title>
  <dc:creator>Das Dores</dc:creator>
  <cp:lastModifiedBy>alison_mclin</cp:lastModifiedBy>
  <cp:revision>63</cp:revision>
  <dcterms:created xsi:type="dcterms:W3CDTF">2011-05-02T00:34:47Z</dcterms:created>
  <dcterms:modified xsi:type="dcterms:W3CDTF">2018-04-28T14:27:27Z</dcterms:modified>
</cp:coreProperties>
</file>