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6" r:id="rId7"/>
    <p:sldId id="270" r:id="rId8"/>
    <p:sldId id="271" r:id="rId9"/>
    <p:sldId id="272" r:id="rId10"/>
    <p:sldId id="277" r:id="rId11"/>
    <p:sldId id="273" r:id="rId12"/>
    <p:sldId id="269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6FF"/>
    <a:srgbClr val="000000"/>
    <a:srgbClr val="0099FF"/>
    <a:srgbClr val="37AEFF"/>
    <a:srgbClr val="0162B3"/>
    <a:srgbClr val="FFFFFF"/>
    <a:srgbClr val="0082B0"/>
    <a:srgbClr val="0066CC"/>
    <a:srgbClr val="D9F0FF"/>
    <a:srgbClr val="B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65CDA-B920-4EE7-AB47-A61397F7AEB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8E241-6E90-45DF-AE88-83AB872B472D}">
      <dgm:prSet custT="1"/>
      <dgm:spPr/>
      <dgm:t>
        <a:bodyPr/>
        <a:lstStyle/>
        <a:p>
          <a:pPr rtl="0"/>
          <a:r>
            <a:rPr lang="en-IN" sz="4000" b="1" dirty="0" smtClean="0"/>
            <a:t/>
          </a:r>
          <a:br>
            <a:rPr lang="en-IN" sz="4000" b="1" dirty="0" smtClean="0"/>
          </a:br>
          <a:r>
            <a:rPr lang="en-IN" sz="4000" b="1" dirty="0" smtClean="0"/>
            <a:t>N-400 Part 12 Vocabulary Review</a:t>
          </a:r>
        </a:p>
        <a:p>
          <a:pPr rtl="0"/>
          <a:endParaRPr lang="en-US" sz="1600" dirty="0"/>
        </a:p>
      </dgm:t>
    </dgm:pt>
    <dgm:pt modelId="{4266F0C3-07B6-434D-8184-EDACAFF34ABC}" type="parTrans" cxnId="{6D4CAA0D-7150-4D55-83D5-B34F89B540DC}">
      <dgm:prSet/>
      <dgm:spPr/>
      <dgm:t>
        <a:bodyPr/>
        <a:lstStyle/>
        <a:p>
          <a:endParaRPr lang="en-US"/>
        </a:p>
      </dgm:t>
    </dgm:pt>
    <dgm:pt modelId="{C7085CDE-68B8-4D39-A0D2-C7E5D29A32FA}" type="sibTrans" cxnId="{6D4CAA0D-7150-4D55-83D5-B34F89B540DC}">
      <dgm:prSet/>
      <dgm:spPr/>
      <dgm:t>
        <a:bodyPr/>
        <a:lstStyle/>
        <a:p>
          <a:endParaRPr lang="en-US"/>
        </a:p>
      </dgm:t>
    </dgm:pt>
    <dgm:pt modelId="{3B6DAC56-2FE6-41E5-A756-0F0C2F8270AC}" type="pres">
      <dgm:prSet presAssocID="{D1465CDA-B920-4EE7-AB47-A61397F7AE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18CB5-CB2F-4C62-9876-FD37375A52A0}" type="pres">
      <dgm:prSet presAssocID="{2638E241-6E90-45DF-AE88-83AB872B472D}" presName="parentText" presStyleLbl="node1" presStyleIdx="0" presStyleCnt="1" custLinFactNeighborX="200" custLinFactNeighborY="9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CAA0D-7150-4D55-83D5-B34F89B540DC}" srcId="{D1465CDA-B920-4EE7-AB47-A61397F7AEB0}" destId="{2638E241-6E90-45DF-AE88-83AB872B472D}" srcOrd="0" destOrd="0" parTransId="{4266F0C3-07B6-434D-8184-EDACAFF34ABC}" sibTransId="{C7085CDE-68B8-4D39-A0D2-C7E5D29A32FA}"/>
    <dgm:cxn modelId="{3E9089E2-D2FD-4447-82FC-68668B669718}" type="presOf" srcId="{2638E241-6E90-45DF-AE88-83AB872B472D}" destId="{3A118CB5-CB2F-4C62-9876-FD37375A52A0}" srcOrd="0" destOrd="0" presId="urn:microsoft.com/office/officeart/2005/8/layout/vList2"/>
    <dgm:cxn modelId="{969D7ECE-E033-4DCE-ABC8-0604C63DBB47}" type="presOf" srcId="{D1465CDA-B920-4EE7-AB47-A61397F7AEB0}" destId="{3B6DAC56-2FE6-41E5-A756-0F0C2F8270AC}" srcOrd="0" destOrd="0" presId="urn:microsoft.com/office/officeart/2005/8/layout/vList2"/>
    <dgm:cxn modelId="{E2A91C58-47CE-4CC4-94AF-E93B7A26510F}" type="presParOf" srcId="{3B6DAC56-2FE6-41E5-A756-0F0C2F8270AC}" destId="{3A118CB5-CB2F-4C62-9876-FD37375A52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EF776-D4C9-4910-8304-B10172B7CF6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DF9C50-9149-458C-8BCD-09DA6C9CEDEF}">
      <dgm:prSet custT="1"/>
      <dgm:spPr/>
      <dgm:t>
        <a:bodyPr/>
        <a:lstStyle/>
        <a:p>
          <a:pPr rtl="0"/>
          <a:r>
            <a:rPr lang="en-IN" sz="2800" smtClean="0"/>
            <a:t>Q30</a:t>
          </a:r>
          <a:r>
            <a:rPr lang="en-IN" sz="2800" smtClean="0"/>
            <a:t>: </a:t>
          </a:r>
          <a:r>
            <a:rPr lang="en-IN" sz="2800" dirty="0" smtClean="0"/>
            <a:t>Criminal Acts</a:t>
          </a:r>
          <a:endParaRPr lang="en-US" sz="2800" dirty="0"/>
        </a:p>
      </dgm:t>
    </dgm:pt>
    <dgm:pt modelId="{5FBC7659-8657-4655-93B2-7318A58CA7AB}" type="parTrans" cxnId="{90962CAC-B732-4783-A001-D81028778795}">
      <dgm:prSet/>
      <dgm:spPr/>
      <dgm:t>
        <a:bodyPr/>
        <a:lstStyle/>
        <a:p>
          <a:endParaRPr lang="en-US"/>
        </a:p>
      </dgm:t>
    </dgm:pt>
    <dgm:pt modelId="{BE6177D1-95D0-485B-BF2F-832B122977DF}" type="sibTrans" cxnId="{90962CAC-B732-4783-A001-D81028778795}">
      <dgm:prSet/>
      <dgm:spPr/>
      <dgm:t>
        <a:bodyPr/>
        <a:lstStyle/>
        <a:p>
          <a:endParaRPr lang="en-US"/>
        </a:p>
      </dgm:t>
    </dgm:pt>
    <dgm:pt modelId="{D1028443-31B9-42AD-BE99-4B17104703F4}" type="pres">
      <dgm:prSet presAssocID="{520EF776-D4C9-4910-8304-B10172B7CF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015C9-51A6-4798-9663-E49074D35E85}" type="pres">
      <dgm:prSet presAssocID="{8CDF9C50-9149-458C-8BCD-09DA6C9CED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962CAC-B732-4783-A001-D81028778795}" srcId="{520EF776-D4C9-4910-8304-B10172B7CF6B}" destId="{8CDF9C50-9149-458C-8BCD-09DA6C9CEDEF}" srcOrd="0" destOrd="0" parTransId="{5FBC7659-8657-4655-93B2-7318A58CA7AB}" sibTransId="{BE6177D1-95D0-485B-BF2F-832B122977DF}"/>
    <dgm:cxn modelId="{79A5A73B-C53E-4E3F-AA74-9D2936458474}" type="presOf" srcId="{520EF776-D4C9-4910-8304-B10172B7CF6B}" destId="{D1028443-31B9-42AD-BE99-4B17104703F4}" srcOrd="0" destOrd="0" presId="urn:microsoft.com/office/officeart/2005/8/layout/vList2"/>
    <dgm:cxn modelId="{B60822D9-A8BE-43D4-BE8D-46EC934CBF8F}" type="presOf" srcId="{8CDF9C50-9149-458C-8BCD-09DA6C9CEDEF}" destId="{2E1015C9-51A6-4798-9663-E49074D35E85}" srcOrd="0" destOrd="0" presId="urn:microsoft.com/office/officeart/2005/8/layout/vList2"/>
    <dgm:cxn modelId="{81D80609-79DF-4931-AC70-6FB91D956086}" type="presParOf" srcId="{D1028443-31B9-42AD-BE99-4B17104703F4}" destId="{2E1015C9-51A6-4798-9663-E49074D35E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18CB5-CB2F-4C62-9876-FD37375A52A0}">
      <dsp:nvSpPr>
        <dsp:cNvPr id="0" name=""/>
        <dsp:cNvSpPr/>
      </dsp:nvSpPr>
      <dsp:spPr>
        <a:xfrm>
          <a:off x="0" y="394"/>
          <a:ext cx="8100000" cy="756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b="1" kern="1200" dirty="0" smtClean="0"/>
            <a:t/>
          </a:r>
          <a:br>
            <a:rPr lang="en-IN" sz="4000" b="1" kern="1200" dirty="0" smtClean="0"/>
          </a:br>
          <a:r>
            <a:rPr lang="en-IN" sz="4000" b="1" kern="1200" dirty="0" smtClean="0"/>
            <a:t>N-400 Part 12 Vocabulary Review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6946" y="37340"/>
        <a:ext cx="8026108" cy="682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15C9-51A6-4798-9663-E49074D35E85}">
      <dsp:nvSpPr>
        <dsp:cNvPr id="0" name=""/>
        <dsp:cNvSpPr/>
      </dsp:nvSpPr>
      <dsp:spPr>
        <a:xfrm>
          <a:off x="0" y="2931"/>
          <a:ext cx="4009210" cy="110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smtClean="0"/>
            <a:t>Q30</a:t>
          </a:r>
          <a:r>
            <a:rPr lang="en-IN" sz="2800" kern="1200" smtClean="0"/>
            <a:t>: </a:t>
          </a:r>
          <a:r>
            <a:rPr lang="en-IN" sz="2800" kern="1200" dirty="0" smtClean="0"/>
            <a:t>Criminal Acts</a:t>
          </a:r>
          <a:endParaRPr lang="en-US" sz="2800" kern="1200" dirty="0"/>
        </a:p>
      </dsp:txBody>
      <dsp:txXfrm>
        <a:off x="53916" y="56847"/>
        <a:ext cx="3901378" cy="996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hite_House_Sk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02-12-2019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Rectangle 8"/>
          <p:cNvSpPr/>
          <p:nvPr userDrawn="1"/>
        </p:nvSpPr>
        <p:spPr>
          <a:xfrm>
            <a:off x="-76200" y="123825"/>
            <a:ext cx="9391650" cy="11049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0" scaled="0"/>
          </a:gradFill>
          <a:ln w="12700"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75" y="66675"/>
            <a:ext cx="8100000" cy="7572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75" y="828675"/>
            <a:ext cx="6400800" cy="466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62B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89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02-12-2019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83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02-12-2019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7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02-12-2019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9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02-12-2019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278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02-12-2019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0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02-12-2019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3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02-12-2019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04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02-12-2019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37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02-12-2019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1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02-12-2019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78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E6FF"/>
            </a:gs>
            <a:gs pos="62000">
              <a:schemeClr val="bg1"/>
            </a:gs>
            <a:gs pos="100000">
              <a:schemeClr val="bg1">
                <a:alpha val="14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r="55625"/>
          <a:stretch/>
        </p:blipFill>
        <p:spPr>
          <a:xfrm>
            <a:off x="4761" y="0"/>
            <a:ext cx="619125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374" y="205979"/>
            <a:ext cx="80486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4" y="1200151"/>
            <a:ext cx="804862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02-12-2019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565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57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9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9333929"/>
              </p:ext>
            </p:extLst>
          </p:nvPr>
        </p:nvGraphicFramePr>
        <p:xfrm>
          <a:off x="207675" y="66675"/>
          <a:ext cx="8100000" cy="75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0674095"/>
              </p:ext>
            </p:extLst>
          </p:nvPr>
        </p:nvGraphicFramePr>
        <p:xfrm>
          <a:off x="4693919" y="1396092"/>
          <a:ext cx="4009210" cy="111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2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Support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Money that a court orders someone to pay monthly to their ex-spouse for their children after a divorce.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8015" y="1230312"/>
            <a:ext cx="2877424" cy="3432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78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Benefits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Social services or financial support from the government.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2138" y="1377950"/>
            <a:ext cx="3744150" cy="2816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56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take out this sheet: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3574" y="4664279"/>
            <a:ext cx="6419963" cy="369332"/>
          </a:xfrm>
          <a:prstGeom prst="rect">
            <a:avLst/>
          </a:prstGeom>
          <a:solidFill>
            <a:srgbClr val="C1E6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vocabulary in the Word Bank with the correct definition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538287"/>
            <a:ext cx="63817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554" y="0"/>
            <a:ext cx="4689446" cy="5071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74" y="0"/>
            <a:ext cx="1978492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4538" y="246135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Habitual Drunkard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83171" y="428625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Prostitute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5560" y="1310867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Illegal Drugs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50283" y="1323716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Bigamy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2927" y="2068392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Immigration Benefit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7457" y="2102326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Illegal Entry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0727" y="2946343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Illegal Gambling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95692" y="3100231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Alimony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11215" y="4133231"/>
            <a:ext cx="1713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Child Support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22987" y="3928966"/>
            <a:ext cx="1493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Public Benefits (Welfare)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Habitual Drunkard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Someone who drinks too much alcohol every day and gets sick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89101" y="1361507"/>
            <a:ext cx="3716455" cy="2776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45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Prostitute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11271" y="1361508"/>
            <a:ext cx="3500696" cy="2545556"/>
          </a:xfrm>
        </p:spPr>
        <p:txBody>
          <a:bodyPr/>
          <a:lstStyle/>
          <a:p>
            <a:r>
              <a:rPr lang="en-US" dirty="0" smtClean="0"/>
              <a:t>A woman who sells sex for money.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6345" y="1335087"/>
            <a:ext cx="3376906" cy="3144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Illegal Drugs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>
            <a:normAutofit/>
          </a:bodyPr>
          <a:lstStyle/>
          <a:p>
            <a:r>
              <a:rPr lang="en-US" dirty="0"/>
              <a:t>Drugs that are against the law, such as cocaine, heroin and opium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4752" y="1301750"/>
            <a:ext cx="3293909" cy="2856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Bigamy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be married to more than one person at the same time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6239" y="1252451"/>
            <a:ext cx="3677038" cy="3433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Benefit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become eligible for a Green Card by marrying a US citizen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0056" y="1401762"/>
            <a:ext cx="3912601" cy="2505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84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Illegal Entry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be in the US without a proper visa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2356" y="1063229"/>
            <a:ext cx="3447640" cy="3461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80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Illegal Gambling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play cards or games for money and not pay taxes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9210" y="1344612"/>
            <a:ext cx="3527235" cy="271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96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Alimony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Money that a court orders someone to pay monthly to their ex-spouse after a divorce</a:t>
            </a: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6864" y="1301750"/>
            <a:ext cx="3673879" cy="2490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82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180</Words>
  <Application>Microsoft Office PowerPoint</Application>
  <PresentationFormat>On-screen Show (16:9)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Habitual Drunkard</vt:lpstr>
      <vt:lpstr>Prostitute</vt:lpstr>
      <vt:lpstr>Illegal Drugs</vt:lpstr>
      <vt:lpstr>Bigamy</vt:lpstr>
      <vt:lpstr>Immigration Benefit</vt:lpstr>
      <vt:lpstr>Illegal Entry</vt:lpstr>
      <vt:lpstr>Illegal Gambling</vt:lpstr>
      <vt:lpstr>Alimony</vt:lpstr>
      <vt:lpstr>Child Support</vt:lpstr>
      <vt:lpstr>Public Benefits</vt:lpstr>
      <vt:lpstr>Please take out this sheet:</vt:lpstr>
      <vt:lpstr>Review: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ddg</dc:creator>
  <cp:lastModifiedBy>alison McLin</cp:lastModifiedBy>
  <cp:revision>54</cp:revision>
  <dcterms:created xsi:type="dcterms:W3CDTF">2014-09-20T07:14:34Z</dcterms:created>
  <dcterms:modified xsi:type="dcterms:W3CDTF">2019-12-02T19:22:19Z</dcterms:modified>
</cp:coreProperties>
</file>