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8" r:id="rId6"/>
    <p:sldId id="279" r:id="rId7"/>
    <p:sldId id="280" r:id="rId8"/>
    <p:sldId id="261" r:id="rId9"/>
    <p:sldId id="269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6FF"/>
    <a:srgbClr val="000000"/>
    <a:srgbClr val="0099FF"/>
    <a:srgbClr val="37AEFF"/>
    <a:srgbClr val="0162B3"/>
    <a:srgbClr val="FFFFFF"/>
    <a:srgbClr val="0082B0"/>
    <a:srgbClr val="0066CC"/>
    <a:srgbClr val="D9F0FF"/>
    <a:srgbClr val="B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65CDA-B920-4EE7-AB47-A61397F7AEB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8E241-6E90-45DF-AE88-83AB872B472D}">
      <dgm:prSet custT="1"/>
      <dgm:spPr/>
      <dgm:t>
        <a:bodyPr/>
        <a:lstStyle/>
        <a:p>
          <a:pPr rtl="0"/>
          <a:r>
            <a:rPr lang="en-IN" sz="4000" b="1" dirty="0" smtClean="0"/>
            <a:t/>
          </a:r>
          <a:br>
            <a:rPr lang="en-IN" sz="4000" b="1" dirty="0" smtClean="0"/>
          </a:br>
          <a:r>
            <a:rPr lang="en-IN" sz="4000" b="1" dirty="0" smtClean="0"/>
            <a:t>N-400 Part 12 Vocabulary Review</a:t>
          </a:r>
        </a:p>
        <a:p>
          <a:pPr rtl="0"/>
          <a:endParaRPr lang="en-US" sz="1600" dirty="0"/>
        </a:p>
      </dgm:t>
    </dgm:pt>
    <dgm:pt modelId="{4266F0C3-07B6-434D-8184-EDACAFF34ABC}" type="parTrans" cxnId="{6D4CAA0D-7150-4D55-83D5-B34F89B540DC}">
      <dgm:prSet/>
      <dgm:spPr/>
      <dgm:t>
        <a:bodyPr/>
        <a:lstStyle/>
        <a:p>
          <a:endParaRPr lang="en-US"/>
        </a:p>
      </dgm:t>
    </dgm:pt>
    <dgm:pt modelId="{C7085CDE-68B8-4D39-A0D2-C7E5D29A32FA}" type="sibTrans" cxnId="{6D4CAA0D-7150-4D55-83D5-B34F89B540DC}">
      <dgm:prSet/>
      <dgm:spPr/>
      <dgm:t>
        <a:bodyPr/>
        <a:lstStyle/>
        <a:p>
          <a:endParaRPr lang="en-US"/>
        </a:p>
      </dgm:t>
    </dgm:pt>
    <dgm:pt modelId="{3B6DAC56-2FE6-41E5-A756-0F0C2F8270AC}" type="pres">
      <dgm:prSet presAssocID="{D1465CDA-B920-4EE7-AB47-A61397F7AE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18CB5-CB2F-4C62-9876-FD37375A52A0}" type="pres">
      <dgm:prSet presAssocID="{2638E241-6E90-45DF-AE88-83AB872B472D}" presName="parentText" presStyleLbl="node1" presStyleIdx="0" presStyleCnt="1" custLinFactNeighborX="200" custLinFactNeighborY="9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CAA0D-7150-4D55-83D5-B34F89B540DC}" srcId="{D1465CDA-B920-4EE7-AB47-A61397F7AEB0}" destId="{2638E241-6E90-45DF-AE88-83AB872B472D}" srcOrd="0" destOrd="0" parTransId="{4266F0C3-07B6-434D-8184-EDACAFF34ABC}" sibTransId="{C7085CDE-68B8-4D39-A0D2-C7E5D29A32FA}"/>
    <dgm:cxn modelId="{3E9089E2-D2FD-4447-82FC-68668B669718}" type="presOf" srcId="{2638E241-6E90-45DF-AE88-83AB872B472D}" destId="{3A118CB5-CB2F-4C62-9876-FD37375A52A0}" srcOrd="0" destOrd="0" presId="urn:microsoft.com/office/officeart/2005/8/layout/vList2"/>
    <dgm:cxn modelId="{969D7ECE-E033-4DCE-ABC8-0604C63DBB47}" type="presOf" srcId="{D1465CDA-B920-4EE7-AB47-A61397F7AEB0}" destId="{3B6DAC56-2FE6-41E5-A756-0F0C2F8270AC}" srcOrd="0" destOrd="0" presId="urn:microsoft.com/office/officeart/2005/8/layout/vList2"/>
    <dgm:cxn modelId="{E2A91C58-47CE-4CC4-94AF-E93B7A26510F}" type="presParOf" srcId="{3B6DAC56-2FE6-41E5-A756-0F0C2F8270AC}" destId="{3A118CB5-CB2F-4C62-9876-FD37375A52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EF776-D4C9-4910-8304-B10172B7CF6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DF9C50-9149-458C-8BCD-09DA6C9CEDEF}">
      <dgm:prSet custT="1"/>
      <dgm:spPr/>
      <dgm:t>
        <a:bodyPr/>
        <a:lstStyle/>
        <a:p>
          <a:pPr rtl="0"/>
          <a:r>
            <a:rPr lang="en-IN" sz="2800" dirty="0" smtClean="0"/>
            <a:t>Q37-44: US Military Service</a:t>
          </a:r>
          <a:endParaRPr lang="en-US" sz="2800" dirty="0"/>
        </a:p>
      </dgm:t>
    </dgm:pt>
    <dgm:pt modelId="{5FBC7659-8657-4655-93B2-7318A58CA7AB}" type="parTrans" cxnId="{90962CAC-B732-4783-A001-D81028778795}">
      <dgm:prSet/>
      <dgm:spPr/>
      <dgm:t>
        <a:bodyPr/>
        <a:lstStyle/>
        <a:p>
          <a:endParaRPr lang="en-US"/>
        </a:p>
      </dgm:t>
    </dgm:pt>
    <dgm:pt modelId="{BE6177D1-95D0-485B-BF2F-832B122977DF}" type="sibTrans" cxnId="{90962CAC-B732-4783-A001-D81028778795}">
      <dgm:prSet/>
      <dgm:spPr/>
      <dgm:t>
        <a:bodyPr/>
        <a:lstStyle/>
        <a:p>
          <a:endParaRPr lang="en-US"/>
        </a:p>
      </dgm:t>
    </dgm:pt>
    <dgm:pt modelId="{D1028443-31B9-42AD-BE99-4B17104703F4}" type="pres">
      <dgm:prSet presAssocID="{520EF776-D4C9-4910-8304-B10172B7CF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015C9-51A6-4798-9663-E49074D35E85}" type="pres">
      <dgm:prSet presAssocID="{8CDF9C50-9149-458C-8BCD-09DA6C9CED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962CAC-B732-4783-A001-D81028778795}" srcId="{520EF776-D4C9-4910-8304-B10172B7CF6B}" destId="{8CDF9C50-9149-458C-8BCD-09DA6C9CEDEF}" srcOrd="0" destOrd="0" parTransId="{5FBC7659-8657-4655-93B2-7318A58CA7AB}" sibTransId="{BE6177D1-95D0-485B-BF2F-832B122977DF}"/>
    <dgm:cxn modelId="{79A5A73B-C53E-4E3F-AA74-9D2936458474}" type="presOf" srcId="{520EF776-D4C9-4910-8304-B10172B7CF6B}" destId="{D1028443-31B9-42AD-BE99-4B17104703F4}" srcOrd="0" destOrd="0" presId="urn:microsoft.com/office/officeart/2005/8/layout/vList2"/>
    <dgm:cxn modelId="{B60822D9-A8BE-43D4-BE8D-46EC934CBF8F}" type="presOf" srcId="{8CDF9C50-9149-458C-8BCD-09DA6C9CEDEF}" destId="{2E1015C9-51A6-4798-9663-E49074D35E85}" srcOrd="0" destOrd="0" presId="urn:microsoft.com/office/officeart/2005/8/layout/vList2"/>
    <dgm:cxn modelId="{81D80609-79DF-4931-AC70-6FB91D956086}" type="presParOf" srcId="{D1028443-31B9-42AD-BE99-4B17104703F4}" destId="{2E1015C9-51A6-4798-9663-E49074D35E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8CB5-CB2F-4C62-9876-FD37375A52A0}">
      <dsp:nvSpPr>
        <dsp:cNvPr id="0" name=""/>
        <dsp:cNvSpPr/>
      </dsp:nvSpPr>
      <dsp:spPr>
        <a:xfrm>
          <a:off x="0" y="394"/>
          <a:ext cx="8100000" cy="756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b="1" kern="1200" dirty="0" smtClean="0"/>
            <a:t/>
          </a:r>
          <a:br>
            <a:rPr lang="en-IN" sz="4000" b="1" kern="1200" dirty="0" smtClean="0"/>
          </a:br>
          <a:r>
            <a:rPr lang="en-IN" sz="4000" b="1" kern="1200" dirty="0" smtClean="0"/>
            <a:t>N-400 Part 12 Vocabulary Review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6946" y="37340"/>
        <a:ext cx="8026108" cy="682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15C9-51A6-4798-9663-E49074D35E85}">
      <dsp:nvSpPr>
        <dsp:cNvPr id="0" name=""/>
        <dsp:cNvSpPr/>
      </dsp:nvSpPr>
      <dsp:spPr>
        <a:xfrm>
          <a:off x="0" y="2931"/>
          <a:ext cx="4009210" cy="110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Q37-44: US Military Service</a:t>
          </a:r>
          <a:endParaRPr lang="en-US" sz="2800" kern="1200" dirty="0"/>
        </a:p>
      </dsp:txBody>
      <dsp:txXfrm>
        <a:off x="53916" y="56847"/>
        <a:ext cx="3901378" cy="996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hite_House_Sk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8"/>
          <p:cNvSpPr/>
          <p:nvPr userDrawn="1"/>
        </p:nvSpPr>
        <p:spPr>
          <a:xfrm>
            <a:off x="-76200" y="123825"/>
            <a:ext cx="9391650" cy="11049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0" scaled="0"/>
          </a:gradFill>
          <a:ln w="12700"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75" y="66675"/>
            <a:ext cx="8100000" cy="7572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75" y="828675"/>
            <a:ext cx="6400800" cy="466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62B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89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83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7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9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278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0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3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04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37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1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78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E6FF"/>
            </a:gs>
            <a:gs pos="62000">
              <a:schemeClr val="bg1"/>
            </a:gs>
            <a:gs pos="100000">
              <a:schemeClr val="bg1">
                <a:alpha val="14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r="55625"/>
          <a:stretch/>
        </p:blipFill>
        <p:spPr>
          <a:xfrm>
            <a:off x="4761" y="0"/>
            <a:ext cx="619125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74" y="205979"/>
            <a:ext cx="80486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4" y="1200151"/>
            <a:ext cx="804862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565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5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9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9333929"/>
              </p:ext>
            </p:extLst>
          </p:nvPr>
        </p:nvGraphicFramePr>
        <p:xfrm>
          <a:off x="207675" y="66675"/>
          <a:ext cx="8100000" cy="75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8414794"/>
              </p:ext>
            </p:extLst>
          </p:nvPr>
        </p:nvGraphicFramePr>
        <p:xfrm>
          <a:off x="4693919" y="1396092"/>
          <a:ext cx="4009210" cy="111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2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495" y="176169"/>
            <a:ext cx="4806892" cy="4879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74" y="0"/>
            <a:ext cx="1978492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6483" y="573305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US Armed Forces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50283" y="826817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Deployed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20373" y="1582118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Court Martialed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07670" y="1800232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Discharged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96490" y="2756466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Draft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6013" y="2723439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Deserted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4224" y="3729928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Selective Service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Armed Forces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be a member of the US Army, Navy, Air Force, Marines, or Coast Guard.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89993" y="1361508"/>
            <a:ext cx="3601045" cy="2421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45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11271" y="1361508"/>
            <a:ext cx="3500696" cy="2545556"/>
          </a:xfrm>
        </p:spPr>
        <p:txBody>
          <a:bodyPr/>
          <a:lstStyle/>
          <a:p>
            <a:r>
              <a:rPr lang="en-US" dirty="0"/>
              <a:t>To serve in the US military service outside the US (in another country)</a:t>
            </a:r>
            <a:endParaRPr lang="en-US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6035" y="1363663"/>
            <a:ext cx="3833976" cy="2738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Court-martialed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/>
          </a:bodyPr>
          <a:lstStyle/>
          <a:p>
            <a:r>
              <a:rPr lang="en-US" dirty="0"/>
              <a:t>To be arrested and put on trial in a military court</a:t>
            </a:r>
            <a:endParaRPr lang="en-US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9599" y="1420812"/>
            <a:ext cx="3876518" cy="211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/>
          </a:bodyPr>
          <a:lstStyle/>
          <a:p>
            <a:r>
              <a:rPr lang="en-US" dirty="0"/>
              <a:t>To </a:t>
            </a:r>
            <a:r>
              <a:rPr lang="en-US" dirty="0" smtClean="0"/>
              <a:t>leave the armed forces.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1179" y="1349375"/>
            <a:ext cx="3373830" cy="2903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42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Draft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/>
          </a:bodyPr>
          <a:lstStyle/>
          <a:p>
            <a:r>
              <a:rPr lang="en-US" dirty="0" smtClean="0"/>
              <a:t>Compulsory military service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5894" y="1063229"/>
            <a:ext cx="2603279" cy="332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98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/>
          </a:bodyPr>
          <a:lstStyle/>
          <a:p>
            <a:r>
              <a:rPr lang="en-US" dirty="0"/>
              <a:t>To run away from the armed forces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2847" y="1301749"/>
            <a:ext cx="2114025" cy="3454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72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Service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All males 18 – 26 must register to join the armed forces if there is a national emergency.</a:t>
            </a:r>
            <a:endParaRPr lang="en-US" dirty="0"/>
          </a:p>
        </p:txBody>
      </p:sp>
      <p:pic>
        <p:nvPicPr>
          <p:cNvPr id="17" name="Content Placeholder 1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7956" y="1223540"/>
            <a:ext cx="2810312" cy="3423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take out this sheet: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3574" y="4664279"/>
            <a:ext cx="6419963" cy="369332"/>
          </a:xfrm>
          <a:prstGeom prst="rect">
            <a:avLst/>
          </a:prstGeom>
          <a:solidFill>
            <a:srgbClr val="C1E6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vocabulary in the Word Bank with the correct definition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509712"/>
            <a:ext cx="57150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128</Words>
  <Application>Microsoft Office PowerPoint</Application>
  <PresentationFormat>On-screen Show (16:9)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US Armed Forces</vt:lpstr>
      <vt:lpstr>Deployed</vt:lpstr>
      <vt:lpstr>Court-martialed</vt:lpstr>
      <vt:lpstr>Discharge</vt:lpstr>
      <vt:lpstr>The Draft</vt:lpstr>
      <vt:lpstr>Deserted</vt:lpstr>
      <vt:lpstr>Selective Service</vt:lpstr>
      <vt:lpstr>Please take out this sheet:</vt:lpstr>
      <vt:lpstr>Review: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ddg</dc:creator>
  <cp:lastModifiedBy>alison McLin</cp:lastModifiedBy>
  <cp:revision>63</cp:revision>
  <dcterms:created xsi:type="dcterms:W3CDTF">2014-09-20T07:14:34Z</dcterms:created>
  <dcterms:modified xsi:type="dcterms:W3CDTF">2019-10-07T16:53:47Z</dcterms:modified>
</cp:coreProperties>
</file>