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0"/>
  </p:notesMasterIdLst>
  <p:sldIdLst>
    <p:sldId id="256" r:id="rId3"/>
    <p:sldId id="294" r:id="rId4"/>
    <p:sldId id="296" r:id="rId5"/>
    <p:sldId id="300" r:id="rId6"/>
    <p:sldId id="301" r:id="rId7"/>
    <p:sldId id="302" r:id="rId8"/>
    <p:sldId id="303" r:id="rId9"/>
    <p:sldId id="304" r:id="rId10"/>
    <p:sldId id="295" r:id="rId11"/>
    <p:sldId id="299" r:id="rId12"/>
    <p:sldId id="293" r:id="rId13"/>
    <p:sldId id="260" r:id="rId14"/>
    <p:sldId id="310" r:id="rId15"/>
    <p:sldId id="265" r:id="rId16"/>
    <p:sldId id="270" r:id="rId17"/>
    <p:sldId id="271" r:id="rId18"/>
    <p:sldId id="272" r:id="rId19"/>
    <p:sldId id="273" r:id="rId20"/>
    <p:sldId id="266" r:id="rId21"/>
    <p:sldId id="267" r:id="rId22"/>
    <p:sldId id="268" r:id="rId23"/>
    <p:sldId id="269" r:id="rId24"/>
    <p:sldId id="274" r:id="rId25"/>
    <p:sldId id="275" r:id="rId26"/>
    <p:sldId id="279" r:id="rId27"/>
    <p:sldId id="276" r:id="rId28"/>
    <p:sldId id="280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8DABF7-D6CE-4BD7-98F6-4332972D7361}">
  <a:tblStyle styleId="{458DABF7-D6CE-4BD7-98F6-4332972D7361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EF785-D5C9-4995-9170-4272A577DC0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8D1B8E-0335-4006-A51C-21A59FED7681}">
      <dgm:prSet custT="1"/>
      <dgm:spPr/>
      <dgm:t>
        <a:bodyPr/>
        <a:lstStyle/>
        <a:p>
          <a:pPr rtl="0"/>
          <a:r>
            <a:rPr lang="en-US" sz="2400" b="0" i="0" dirty="0"/>
            <a:t>http://http://uscitizenshipcourse.weebly.com</a:t>
          </a:r>
          <a:endParaRPr lang="en-US" sz="2400" dirty="0"/>
        </a:p>
      </dgm:t>
    </dgm:pt>
    <dgm:pt modelId="{5DDB1D9F-CE6B-4959-8539-EB15AA8FC6E0}" type="parTrans" cxnId="{48AEC7A3-CA9C-4655-A2D3-9D8FC14FFF6B}">
      <dgm:prSet/>
      <dgm:spPr/>
      <dgm:t>
        <a:bodyPr/>
        <a:lstStyle/>
        <a:p>
          <a:endParaRPr lang="en-US"/>
        </a:p>
      </dgm:t>
    </dgm:pt>
    <dgm:pt modelId="{7097DEC4-601D-418E-B615-08AAA1C9DA4F}" type="sibTrans" cxnId="{48AEC7A3-CA9C-4655-A2D3-9D8FC14FFF6B}">
      <dgm:prSet/>
      <dgm:spPr/>
      <dgm:t>
        <a:bodyPr/>
        <a:lstStyle/>
        <a:p>
          <a:endParaRPr lang="en-US"/>
        </a:p>
      </dgm:t>
    </dgm:pt>
    <dgm:pt modelId="{EC367185-AF81-406E-800C-03C6D4A91211}" type="pres">
      <dgm:prSet presAssocID="{C5BEF785-D5C9-4995-9170-4272A577DC03}" presName="linear" presStyleCnt="0">
        <dgm:presLayoutVars>
          <dgm:animLvl val="lvl"/>
          <dgm:resizeHandles val="exact"/>
        </dgm:presLayoutVars>
      </dgm:prSet>
      <dgm:spPr/>
    </dgm:pt>
    <dgm:pt modelId="{52932698-A658-4CA3-9039-262AE154872B}" type="pres">
      <dgm:prSet presAssocID="{1F8D1B8E-0335-4006-A51C-21A59FED768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FC302A3-9DFE-4DCF-8DF3-DAA2382821D5}" type="presOf" srcId="{C5BEF785-D5C9-4995-9170-4272A577DC03}" destId="{EC367185-AF81-406E-800C-03C6D4A91211}" srcOrd="0" destOrd="0" presId="urn:microsoft.com/office/officeart/2005/8/layout/vList2"/>
    <dgm:cxn modelId="{48AEC7A3-CA9C-4655-A2D3-9D8FC14FFF6B}" srcId="{C5BEF785-D5C9-4995-9170-4272A577DC03}" destId="{1F8D1B8E-0335-4006-A51C-21A59FED7681}" srcOrd="0" destOrd="0" parTransId="{5DDB1D9F-CE6B-4959-8539-EB15AA8FC6E0}" sibTransId="{7097DEC4-601D-418E-B615-08AAA1C9DA4F}"/>
    <dgm:cxn modelId="{605599ED-19A8-4D7A-83F6-282518DA1B0C}" type="presOf" srcId="{1F8D1B8E-0335-4006-A51C-21A59FED7681}" destId="{52932698-A658-4CA3-9039-262AE154872B}" srcOrd="0" destOrd="0" presId="urn:microsoft.com/office/officeart/2005/8/layout/vList2"/>
    <dgm:cxn modelId="{88FE69CB-2F5C-4A38-9A19-623D9D8C5F86}" type="presParOf" srcId="{EC367185-AF81-406E-800C-03C6D4A91211}" destId="{52932698-A658-4CA3-9039-262AE1548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32698-A658-4CA3-9039-262AE154872B}">
      <dsp:nvSpPr>
        <dsp:cNvPr id="0" name=""/>
        <dsp:cNvSpPr/>
      </dsp:nvSpPr>
      <dsp:spPr>
        <a:xfrm>
          <a:off x="0" y="1487"/>
          <a:ext cx="6279231" cy="8611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http://http://uscitizenshipcourse.weebly.com</a:t>
          </a:r>
          <a:endParaRPr lang="en-US" sz="2400" kern="1200" dirty="0"/>
        </a:p>
      </dsp:txBody>
      <dsp:txXfrm>
        <a:off x="42036" y="43523"/>
        <a:ext cx="6195159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/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/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/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/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/>
            </a:lvl5pPr>
            <a:lvl6pPr marL="2286000" marR="0" lvl="5" indent="0" algn="l" rtl="0">
              <a:spcBef>
                <a:spcPts val="0"/>
              </a:spcBef>
              <a:buChar char="■"/>
              <a:defRPr/>
            </a:lvl6pPr>
            <a:lvl7pPr marL="2743200" marR="0" lvl="6" indent="0" algn="l" rtl="0">
              <a:spcBef>
                <a:spcPts val="0"/>
              </a:spcBef>
              <a:buChar char="●"/>
              <a:defRPr/>
            </a:lvl7pPr>
            <a:lvl8pPr marL="3200400" marR="0" lvl="7" indent="0" algn="l" rtl="0">
              <a:spcBef>
                <a:spcPts val="0"/>
              </a:spcBef>
              <a:buChar char="○"/>
              <a:defRPr/>
            </a:lvl8pPr>
            <a:lvl9pPr marL="3657600" marR="0" lvl="8" indent="0" algn="l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32504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1588" y="6096000"/>
            <a:ext cx="9144000" cy="762000"/>
          </a:xfrm>
          <a:prstGeom prst="rect">
            <a:avLst/>
          </a:prstGeom>
          <a:solidFill>
            <a:srgbClr val="01A79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-1588" y="1371600"/>
            <a:ext cx="9144000" cy="449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04800" y="1600200"/>
            <a:ext cx="7239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733800" y="3733800"/>
            <a:ext cx="5103299" cy="190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r" rtl="0">
              <a:lnSpc>
                <a:spcPct val="200000"/>
              </a:lnSpc>
              <a:spcBef>
                <a:spcPts val="0"/>
              </a:spcBef>
              <a:buClr>
                <a:srgbClr val="005596"/>
              </a:buClr>
              <a:buFont typeface="Trebuchet MS"/>
              <a:buNone/>
              <a:defRPr/>
            </a:lvl1pPr>
            <a:lvl2pPr marL="457200" lvl="1" indent="0" algn="r" rtl="0">
              <a:lnSpc>
                <a:spcPct val="200000"/>
              </a:lnSpc>
              <a:spcBef>
                <a:spcPts val="0"/>
              </a:spcBef>
              <a:buClr>
                <a:srgbClr val="005596"/>
              </a:buClr>
              <a:buFont typeface="Trebuchet MS"/>
              <a:buNone/>
              <a:defRPr/>
            </a:lvl2pPr>
            <a:lvl3pPr marL="914400" lvl="2" indent="0" algn="r" rtl="0">
              <a:lnSpc>
                <a:spcPct val="200000"/>
              </a:lnSpc>
              <a:spcBef>
                <a:spcPts val="0"/>
              </a:spcBef>
              <a:buClr>
                <a:srgbClr val="005596"/>
              </a:buClr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588" y="2341563"/>
            <a:ext cx="9145500" cy="459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-1588" y="0"/>
            <a:ext cx="9144000" cy="685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9299" cy="14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228600" y="2590800"/>
            <a:ext cx="8769299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Noto Symbol"/>
              <a:buChar char="▪"/>
              <a:defRPr/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Trebuchet MS"/>
              <a:buChar char="–"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-1588" y="6477000"/>
            <a:ext cx="9144000" cy="381000"/>
          </a:xfrm>
          <a:prstGeom prst="rect">
            <a:avLst/>
          </a:prstGeom>
          <a:solidFill>
            <a:srgbClr val="01A79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4038599" cy="513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987550"/>
            <a:ext cx="4038599" cy="51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333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–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-1588" y="6096000"/>
            <a:ext cx="9144000" cy="762000"/>
          </a:xfrm>
          <a:prstGeom prst="rect">
            <a:avLst/>
          </a:prstGeom>
          <a:solidFill>
            <a:srgbClr val="01A79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-1588" y="1371600"/>
            <a:ext cx="9144000" cy="449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32475" y="381000"/>
            <a:ext cx="2887799" cy="6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04800" y="1600200"/>
            <a:ext cx="72390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33800" y="3733800"/>
            <a:ext cx="5103299" cy="1904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lvl="0" indent="0" algn="r" rtl="0">
              <a:lnSpc>
                <a:spcPct val="200000"/>
              </a:lnSpc>
              <a:spcBef>
                <a:spcPts val="0"/>
              </a:spcBef>
              <a:buClr>
                <a:srgbClr val="005596"/>
              </a:buClr>
              <a:buFont typeface="Trebuchet MS"/>
              <a:buNone/>
              <a:defRPr/>
            </a:lvl1pPr>
            <a:lvl2pPr marL="457200" lvl="1" indent="0" algn="r" rtl="0">
              <a:lnSpc>
                <a:spcPct val="200000"/>
              </a:lnSpc>
              <a:spcBef>
                <a:spcPts val="0"/>
              </a:spcBef>
              <a:buClr>
                <a:srgbClr val="005596"/>
              </a:buClr>
              <a:buFont typeface="Trebuchet MS"/>
              <a:buNone/>
              <a:defRPr/>
            </a:lvl2pPr>
            <a:lvl3pPr marL="914400" lvl="2" indent="0" algn="r" rtl="0">
              <a:lnSpc>
                <a:spcPct val="200000"/>
              </a:lnSpc>
              <a:spcBef>
                <a:spcPts val="0"/>
              </a:spcBef>
              <a:buClr>
                <a:srgbClr val="005596"/>
              </a:buClr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Helvetica Neue"/>
              <a:buNone/>
              <a:defRPr/>
            </a:lvl6pPr>
            <a:lvl7pPr marL="2743200" lvl="6" indent="0" rtl="0">
              <a:spcBef>
                <a:spcPts val="0"/>
              </a:spcBef>
              <a:buFont typeface="Helvetica Neue"/>
              <a:buNone/>
              <a:defRPr/>
            </a:lvl7pPr>
            <a:lvl8pPr marL="3200400" lvl="7" indent="0" rtl="0">
              <a:spcBef>
                <a:spcPts val="0"/>
              </a:spcBef>
              <a:buFont typeface="Helvetica Neue"/>
              <a:buNone/>
              <a:defRPr/>
            </a:lvl8pPr>
            <a:lvl9pPr marL="3657600" lvl="8" indent="0" rtl="0">
              <a:spcBef>
                <a:spcPts val="0"/>
              </a:spcBef>
              <a:buFont typeface="Helvetica Neue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588" y="2341563"/>
            <a:ext cx="9145500" cy="459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-1588" y="0"/>
            <a:ext cx="9144000" cy="685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5600" y="163513"/>
            <a:ext cx="2292300" cy="3396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-1588" y="6477000"/>
            <a:ext cx="9144000" cy="381000"/>
          </a:xfrm>
          <a:prstGeom prst="rect">
            <a:avLst/>
          </a:prstGeom>
          <a:solidFill>
            <a:srgbClr val="01A79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9299" cy="147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28600" y="2590800"/>
            <a:ext cx="8769299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Font typeface="Noto Symbol"/>
              <a:buChar char="▪"/>
              <a:defRPr/>
            </a:lvl1pPr>
            <a:lvl2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3pPr>
            <a:lvl4pPr marL="1600200" marR="0" lvl="3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Arial"/>
              <a:buChar char="•"/>
              <a:defRPr/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Font typeface="Trebuchet MS"/>
              <a:buChar char="–"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333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–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FFFFF"/>
            </a:gs>
            <a:gs pos="100000">
              <a:schemeClr val="lt1"/>
            </a:gs>
          </a:gsLst>
          <a:lin ang="18900044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588" y="0"/>
            <a:ext cx="9144000" cy="685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1588" y="6477000"/>
            <a:ext cx="9144000" cy="381000"/>
          </a:xfrm>
          <a:prstGeom prst="rect">
            <a:avLst/>
          </a:prstGeom>
          <a:solidFill>
            <a:srgbClr val="01A79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A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610599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/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–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rgbClr val="FFFFFF"/>
            </a:gs>
            <a:gs pos="100000">
              <a:schemeClr val="lt1"/>
            </a:gs>
          </a:gsLst>
          <a:lin ang="18900044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1588" y="0"/>
            <a:ext cx="9144000" cy="6857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-1588" y="6477000"/>
            <a:ext cx="9144000" cy="381000"/>
          </a:xfrm>
          <a:prstGeom prst="rect">
            <a:avLst/>
          </a:prstGeom>
          <a:solidFill>
            <a:srgbClr val="01A79D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A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610599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▪"/>
              <a:defRPr/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rebuchet MS"/>
              <a:buChar char="–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152400" y="6521450"/>
            <a:ext cx="3124199" cy="304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mailto:jgagliardi@sccl.org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jp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aceuscitizenship.weebly.com/civics-topic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usalearns.org/learning/activities/02fab8bd-73f3-4176-9178-7933ef6c20ab/d3d77eaf-3d93-425f-afae-d7f04733c7fb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is.gov/n-4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Xzr7F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holiccharitiesscc.org/immigration-legal-services-program" TargetMode="External"/><Relationship Id="rId3" Type="http://schemas.openxmlformats.org/officeDocument/2006/relationships/hyperlink" Target="http://www.uscis.gov/" TargetMode="External"/><Relationship Id="rId7" Type="http://schemas.openxmlformats.org/officeDocument/2006/relationships/hyperlink" Target="http://www.immigrantinfo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iren-bayarea.org/" TargetMode="External"/><Relationship Id="rId5" Type="http://schemas.openxmlformats.org/officeDocument/2006/relationships/hyperlink" Target="http://www.asianlawalliance.org/" TargetMode="External"/><Relationship Id="rId10" Type="http://schemas.openxmlformats.org/officeDocument/2006/relationships/hyperlink" Target="http://www.rescue.org/us-program/us-san-jose-ca" TargetMode="External"/><Relationship Id="rId4" Type="http://schemas.openxmlformats.org/officeDocument/2006/relationships/hyperlink" Target="http://infopass.uscis.gov/" TargetMode="External"/><Relationship Id="rId9" Type="http://schemas.openxmlformats.org/officeDocument/2006/relationships/hyperlink" Target="http://cetweb.org/immigration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pass.uscis.gov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egov.uscis.gov/cris/Dashboard/CaseStatus.d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scis.gov/es" TargetMode="External"/><Relationship Id="rId5" Type="http://schemas.openxmlformats.org/officeDocument/2006/relationships/hyperlink" Target="http://www.uscis.gov/us-citizenship/citizenship-through-naturalization" TargetMode="External"/><Relationship Id="rId4" Type="http://schemas.openxmlformats.org/officeDocument/2006/relationships/hyperlink" Target="http://www.uscis.gov/n-40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itizenshipprepcours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scis.gov/citizenshi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itizenpod.com/p/n-400-practice_27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scitizenpod.com/" TargetMode="External"/><Relationship Id="rId5" Type="http://schemas.openxmlformats.org/officeDocument/2006/relationships/hyperlink" Target="http://goo.gl/2aOS5m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434650"/>
            <a:ext cx="8248799" cy="2133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Welcome to US Citizenship Class</a:t>
            </a:r>
          </a:p>
          <a:p>
            <a:pPr lvl="0">
              <a:buSzPct val="25000"/>
            </a:pPr>
            <a:r>
              <a:rPr lang="en-US" sz="28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Campbell Adult and Community Education (CACE)</a:t>
            </a:r>
            <a:endParaRPr lang="en-US" sz="2800" b="1" dirty="0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261700" y="4945575"/>
            <a:ext cx="3444300" cy="1006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Noto Symbol"/>
              <a:buNone/>
            </a:pPr>
            <a:r>
              <a:rPr lang="en-US" sz="1800" b="0" i="0" u="none" strike="noStrike" cap="none" dirty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Alison McLin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Noto Symbol"/>
              <a:buNone/>
            </a:pPr>
            <a:r>
              <a:rPr lang="en-GB" sz="1800" u="sng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amclin@cuhsd.org</a:t>
            </a:r>
            <a:endParaRPr lang="en-US" sz="1800" u="sng" dirty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  <a:hlinkClick r:id="rId3"/>
            </a:endParaRPr>
          </a:p>
          <a:p>
            <a:pPr marL="0" marR="0" lvl="0" indent="0" algn="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Noto Symbol"/>
              <a:buNone/>
            </a:pPr>
            <a:endParaRPr sz="1800" dirty="0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6" name="Shape 106" descr="sccld-citizenship-classes-logo-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6325" y="2957675"/>
            <a:ext cx="1950550" cy="18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317182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08541683"/>
              </p:ext>
            </p:extLst>
          </p:nvPr>
        </p:nvGraphicFramePr>
        <p:xfrm>
          <a:off x="1605137" y="5949280"/>
          <a:ext cx="6279231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Weekly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69299" cy="3733800"/>
          </a:xfrm>
        </p:spPr>
        <p:txBody>
          <a:bodyPr/>
          <a:lstStyle/>
          <a:p>
            <a:pPr marL="177800" indent="0">
              <a:buNone/>
            </a:pPr>
            <a:r>
              <a:rPr lang="en-US" sz="2000" dirty="0"/>
              <a:t>Every week, our focus will be for you to practice every component of the interview:</a:t>
            </a:r>
          </a:p>
          <a:p>
            <a:r>
              <a:rPr lang="en-US" sz="2000" dirty="0"/>
              <a:t>Small talk activities</a:t>
            </a:r>
          </a:p>
          <a:p>
            <a:r>
              <a:rPr lang="en-US" sz="2000" dirty="0"/>
              <a:t>Oral review of each section of your N-400</a:t>
            </a:r>
          </a:p>
          <a:p>
            <a:r>
              <a:rPr lang="en-US" sz="2000" dirty="0"/>
              <a:t>Mock interviews </a:t>
            </a:r>
          </a:p>
          <a:p>
            <a:r>
              <a:rPr lang="en-US" sz="2000" dirty="0"/>
              <a:t>Respond to basic commands </a:t>
            </a:r>
          </a:p>
          <a:p>
            <a:r>
              <a:rPr lang="en-US" sz="2000" dirty="0"/>
              <a:t>Ask for clarification or for repetition if you don't understand what is being asked by the USCIS officer.</a:t>
            </a:r>
          </a:p>
          <a:p>
            <a:r>
              <a:rPr lang="en-US" sz="2000" dirty="0"/>
              <a:t>A civics topic (</a:t>
            </a:r>
            <a:r>
              <a:rPr lang="en-US" sz="2000" dirty="0">
                <a:hlinkClick r:id="rId2"/>
              </a:rPr>
              <a:t>list of topics</a:t>
            </a:r>
            <a:r>
              <a:rPr lang="en-US" sz="2000" dirty="0"/>
              <a:t>)</a:t>
            </a:r>
          </a:p>
          <a:p>
            <a:r>
              <a:rPr lang="en-US" sz="2000" dirty="0"/>
              <a:t>Reading questions</a:t>
            </a:r>
          </a:p>
          <a:p>
            <a:r>
              <a:rPr lang="en-US" sz="2000" dirty="0"/>
              <a:t>Writing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178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Class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8784976" cy="432048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To prepare for the naturalization interview and test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be able to respond to questions about your application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be able to respond to simple commands and to engage in "small talk"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know the answers to 100 questions about American history and government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be able to read a sentence and to write a sentence from dictation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Every class session will include reading, writing, and speaking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7958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9350" cy="1476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Some class administration</a:t>
            </a:r>
            <a:endParaRPr lang="en-US" sz="3600" b="1" i="0" u="none" strike="noStrike" cap="none" dirty="0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51520" y="2420888"/>
            <a:ext cx="8769350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ymbol"/>
              <a:buChar char="▪"/>
            </a:pPr>
            <a:r>
              <a:rPr lang="en-US" sz="28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Name tag *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ymbol"/>
              <a:buChar char="▪"/>
            </a:pPr>
            <a:r>
              <a:rPr lang="en-US" sz="28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Orientation Packet </a:t>
            </a:r>
            <a:endParaRPr lang="en-US" sz="12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ymbol"/>
              <a:buChar char="▪"/>
            </a:pPr>
            <a:endParaRPr lang="en-US" sz="280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ymbol"/>
              <a:buChar char="▪"/>
            </a:pPr>
            <a:r>
              <a:rPr lang="en-US" sz="28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* Please bring the name tag to class each week.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ymbol"/>
              <a:buNone/>
            </a:pPr>
            <a:endParaRPr sz="2800" b="0" i="0" u="none" strike="noStrike" cap="none" dirty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5596"/>
              </a:buClr>
              <a:buSzPct val="25000"/>
              <a:buFont typeface="Noto Symbol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USA Learns: Citizenship</a:t>
            </a:r>
            <a:b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</a:br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1.1 Steps to Becoming a US Citizen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Why become a US citizen?</a:t>
            </a:r>
          </a:p>
          <a:p>
            <a:r>
              <a:rPr lang="en-US" sz="2400" dirty="0"/>
              <a:t>Am I eligible to become a US citizen?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713"/>
            <a:ext cx="2880320" cy="129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96376"/>
            <a:ext cx="3019286" cy="135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870710"/>
            <a:ext cx="1123950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8017" y="5085184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to launch</a:t>
            </a:r>
          </a:p>
        </p:txBody>
      </p:sp>
    </p:spTree>
    <p:extLst>
      <p:ext uri="{BB962C8B-B14F-4D97-AF65-F5344CB8AC3E}">
        <p14:creationId xmlns:p14="http://schemas.microsoft.com/office/powerpoint/2010/main" val="14315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685800"/>
            <a:ext cx="4038599" cy="57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Eligibility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 about You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info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arabicPeriod"/>
            </a:pPr>
            <a:r>
              <a:rPr lang="en-US" sz="2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Accommodations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Residence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 about Parents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 for Criminal Records Check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Employment/School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Time Outside the US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405525" y="685800"/>
            <a:ext cx="4281300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Marital History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Children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Additional Info</a:t>
            </a: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(similar to old Part 1</a:t>
            </a:r>
            <a:r>
              <a:rPr lang="en-US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-US" sz="1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Certification/Signature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Interpreter’s Signature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Preparer</a:t>
            </a:r>
            <a:r>
              <a:rPr lang="en-US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’s</a:t>
            </a:r>
            <a:r>
              <a:rPr lang="en-US" sz="24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Signature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Signature @ Interview</a:t>
            </a:r>
          </a:p>
          <a:p>
            <a:pPr marL="514350" lvl="0" indent="-514350" rtl="0">
              <a:lnSpc>
                <a:spcPct val="150000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Renunciation of               Foreign Title</a:t>
            </a:r>
          </a:p>
          <a:p>
            <a:pPr marL="514350" marR="0" lvl="0" indent="-5143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AutoNum type="arabicPeriod" startAt="10"/>
            </a:pPr>
            <a:r>
              <a:rPr lang="en-US" sz="24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Oath of Allegiance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36475" y="0"/>
            <a:ext cx="87174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Quick Overview of the New N-400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1960" y="838200"/>
            <a:ext cx="4038599" cy="26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7" name="Shape 2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505200"/>
            <a:ext cx="4038599" cy="26943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920000"/>
              </a:buClr>
              <a:buSzPct val="25000"/>
              <a:buFont typeface="Noto Symbol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920000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fld>
            <a:endParaRPr lang="en-US" sz="1100" b="1" i="0" u="none" strike="noStrike" cap="none">
              <a:solidFill>
                <a:srgbClr val="92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138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and Writing Vocabulary Tests</a:t>
            </a:r>
          </a:p>
        </p:txBody>
      </p:sp>
      <p:sp>
        <p:nvSpPr>
          <p:cNvPr id="230" name="Shape 230"/>
          <p:cNvSpPr/>
          <p:nvPr/>
        </p:nvSpPr>
        <p:spPr>
          <a:xfrm>
            <a:off x="487679" y="3733800"/>
            <a:ext cx="3733800" cy="838199"/>
          </a:xfrm>
          <a:prstGeom prst="wedgeRoundRectCallout">
            <a:avLst>
              <a:gd name="adj1" fmla="val -17780"/>
              <a:gd name="adj2" fmla="val -189096"/>
              <a:gd name="adj3" fmla="val 16667"/>
            </a:avLst>
          </a:prstGeom>
          <a:solidFill>
            <a:srgbClr val="0000A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Name one right in the Bill of Rights.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228600" y="4876800"/>
            <a:ext cx="4267199" cy="1226819"/>
          </a:xfrm>
          <a:prstGeom prst="cloudCallout">
            <a:avLst>
              <a:gd name="adj1" fmla="val 65299"/>
              <a:gd name="adj2" fmla="val -61810"/>
            </a:avLst>
          </a:prstGeom>
          <a:solidFill>
            <a:srgbClr val="FFE0A3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F-r-e-e-d-o-m  o-f  s-p-e-e-c-h . . .</a:t>
            </a:r>
          </a:p>
        </p:txBody>
      </p:sp>
      <p:sp>
        <p:nvSpPr>
          <p:cNvPr id="232" name="Shape 232"/>
          <p:cNvSpPr/>
          <p:nvPr/>
        </p:nvSpPr>
        <p:spPr>
          <a:xfrm>
            <a:off x="4724400" y="838200"/>
            <a:ext cx="2514599" cy="1295400"/>
          </a:xfrm>
          <a:prstGeom prst="wedgeEllipseCallout">
            <a:avLst>
              <a:gd name="adj1" fmla="val -72820"/>
              <a:gd name="adj2" fmla="val 35357"/>
            </a:avLst>
          </a:prstGeom>
          <a:solidFill>
            <a:srgbClr val="0000A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 this sentence.</a:t>
            </a:r>
          </a:p>
        </p:txBody>
      </p:sp>
      <p:sp>
        <p:nvSpPr>
          <p:cNvPr id="233" name="Shape 233"/>
          <p:cNvSpPr/>
          <p:nvPr/>
        </p:nvSpPr>
        <p:spPr>
          <a:xfrm>
            <a:off x="4724400" y="2286000"/>
            <a:ext cx="3352799" cy="1866900"/>
          </a:xfrm>
          <a:prstGeom prst="wedgeEllipseCallout">
            <a:avLst>
              <a:gd name="adj1" fmla="val 50007"/>
              <a:gd name="adj2" fmla="val 73732"/>
            </a:avLst>
          </a:prstGeom>
          <a:solidFill>
            <a:srgbClr val="FFE0A3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Freedom of speech is one right in the Bill of Rights.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35280" y="2590800"/>
            <a:ext cx="4038599" cy="36576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(First/Last Names)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Civics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Places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Holidays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 Words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Verbs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 (ex: articles, prep.)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(ex: adjectives, numbers)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4564380" y="2590800"/>
            <a:ext cx="4038599" cy="365760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WRITING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 (Last Names only)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Civics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Places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Months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Holidays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Verbs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Function (ex: pronoun, prep.)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Content (ex: colors, numbers)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138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 and Writing Vocabulary Lists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335280" y="914399"/>
            <a:ext cx="8458200" cy="1384995"/>
          </a:xfrm>
          <a:prstGeom prst="rect">
            <a:avLst/>
          </a:prstGeom>
          <a:solidFill>
            <a:srgbClr val="FEF4E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complementary vocabulary lists.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Sentences based on civics topics.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official set of reading nor dictation sentences.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762000"/>
            <a:ext cx="84582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138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USCIS Civics Test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17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676400" y="1066800"/>
            <a:ext cx="3581399" cy="2057400"/>
          </a:xfrm>
          <a:prstGeom prst="wedgeRoundRectCallout">
            <a:avLst>
              <a:gd name="adj1" fmla="val -48918"/>
              <a:gd name="adj2" fmla="val 71388"/>
              <a:gd name="adj3" fmla="val 16667"/>
            </a:avLst>
          </a:prstGeom>
          <a:solidFill>
            <a:srgbClr val="0000AD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the supreme law of the land?</a:t>
            </a:r>
          </a:p>
        </p:txBody>
      </p:sp>
      <p:sp>
        <p:nvSpPr>
          <p:cNvPr id="251" name="Shape 251"/>
          <p:cNvSpPr/>
          <p:nvPr/>
        </p:nvSpPr>
        <p:spPr>
          <a:xfrm>
            <a:off x="2971800" y="3581400"/>
            <a:ext cx="3124199" cy="990599"/>
          </a:xfrm>
          <a:prstGeom prst="wedgeEllipseCallout">
            <a:avLst>
              <a:gd name="adj1" fmla="val 68408"/>
              <a:gd name="adj2" fmla="val -2115"/>
            </a:avLst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Constitution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762000"/>
            <a:ext cx="4038599" cy="5364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GOV’T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A: Principles of American Democracy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01-12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B: System of Government</a:t>
            </a:r>
          </a:p>
          <a:p>
            <a:pPr lvl="1" indent="-285750">
              <a:spcBef>
                <a:spcPts val="360"/>
              </a:spcBef>
              <a:buSzPct val="100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1-15</a:t>
            </a:r>
          </a:p>
          <a:p>
            <a:pPr lvl="1" indent="-285750">
              <a:spcBef>
                <a:spcPts val="360"/>
              </a:spcBef>
              <a:buSzPct val="100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Legislative Branch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16-26</a:t>
            </a:r>
          </a:p>
          <a:p>
            <a:pPr lvl="1" indent="-285750">
              <a:spcBef>
                <a:spcPts val="360"/>
              </a:spcBef>
              <a:buSzPct val="100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Executive Branch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27-36</a:t>
            </a:r>
          </a:p>
          <a:p>
            <a:pPr lvl="1" indent="-285750">
              <a:spcBef>
                <a:spcPts val="360"/>
              </a:spcBef>
              <a:buSzPct val="100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Judicial Branch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37-40</a:t>
            </a:r>
          </a:p>
          <a:p>
            <a:pPr lvl="1" indent="-285750">
              <a:spcBef>
                <a:spcPts val="360"/>
              </a:spcBef>
              <a:buSzPct val="100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Federal/State Government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41-44</a:t>
            </a:r>
          </a:p>
          <a:p>
            <a:pPr lvl="1" indent="-285750">
              <a:spcBef>
                <a:spcPts val="360"/>
              </a:spcBef>
              <a:buSzPct val="1000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Political Parties </a:t>
            </a:r>
            <a:r>
              <a:rPr lang="en-U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45-47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C: Rights and Responsibilities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48-57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4724400" y="762000"/>
            <a:ext cx="4038599" cy="53644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HISTORY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A: Colonial Period and Independence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58-70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B: 1800s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71-77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C: Recent American History and Other Important Historical Information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78-87</a:t>
            </a:r>
          </a:p>
          <a:p>
            <a:pPr marL="342900" marR="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None/>
            </a:pPr>
            <a:endParaRPr sz="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INTEGRATED CIVICS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A: Geography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88-95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B: Symbols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96-98</a:t>
            </a:r>
          </a:p>
          <a:p>
            <a:pPr lvl="0" indent="-342900">
              <a:spcBef>
                <a:spcPts val="480"/>
              </a:spcBef>
              <a:buSzPct val="100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C: Holidays </a:t>
            </a: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99-100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-1588" y="0"/>
            <a:ext cx="6561138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USCIS 100 questions!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217574" y="0"/>
            <a:ext cx="8850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Sending in Your N-400 Form</a:t>
            </a:r>
            <a:r>
              <a:rPr lang="en-US" sz="700" b="1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(updated 08/22/2013)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-36512" y="860726"/>
            <a:ext cx="8535000" cy="54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N-400 Form and Information  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www.uscis.gov/n-400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N-400 application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passport photos.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Check for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$680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($595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N-400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$85 for fingerprints (biometrics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  <a:p>
            <a:pPr marL="1143000" marR="0" lvl="2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check, cashier’s check, or money order is accepted.  </a:t>
            </a:r>
          </a:p>
          <a:p>
            <a:pPr marL="1143000" marR="0" lvl="2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1 check only per person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(write your A# on the memo).</a:t>
            </a:r>
          </a:p>
          <a:p>
            <a:pPr marL="1143000" marR="0" lvl="2" indent="-2286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Checks should be made payable to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Homeland Security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Citizenship and Immigration Services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▪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I send my spouse’s N-400 in the same envelope?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Yes, you can send your husband or wife’s N-400 in the same envelope.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a note: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“My spouse and I want our interview on the same day.”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3728" cy="2795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My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8769299" cy="37338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From the United Kingdom (Scotland)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Lived in Japan, China, Hong Kong, Singapore, France, Germany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Currently: High School teacher – languages, </a:t>
            </a:r>
            <a:r>
              <a:rPr lang="en-US" sz="240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computer programming, web design </a:t>
            </a:r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and US Government/Economics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Previously: Corporate Trainer for BP; Business Analyst for IBM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Married an American in 1998</a:t>
            </a:r>
          </a:p>
          <a:p>
            <a:r>
              <a:rPr lang="en-US" sz="2400" dirty="0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Became a US Citizen in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2519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-1604" y="0"/>
            <a:ext cx="9069299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5596"/>
                </a:solidFill>
              </a:rPr>
              <a:t>Where do I send the N-400 application?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31520" y="1066800"/>
            <a:ext cx="7803000" cy="4968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California &amp; the West Coast </a:t>
            </a:r>
            <a:r>
              <a:rPr lang="en-US" sz="25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Regular Mail</a:t>
            </a:r>
            <a:r>
              <a:rPr lang="en-US"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USCIS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P.O. Box 21251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Phoenix, AZ 85036</a:t>
            </a:r>
          </a:p>
          <a:p>
            <a:pPr marL="0" marR="0" lvl="0" indent="0" algn="ctr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California</a:t>
            </a: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and West Coast 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Express Mail</a:t>
            </a: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USCIS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Attn:  N-400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1820 E. Skyharbor Circle 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Suite 100</a:t>
            </a: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Phoenix, AZ 85034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4294967295"/>
          </p:nvPr>
        </p:nvSpPr>
        <p:spPr>
          <a:xfrm>
            <a:off x="8412479" y="6172200"/>
            <a:ext cx="282900" cy="45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4294967295"/>
          </p:nvPr>
        </p:nvSpPr>
        <p:spPr>
          <a:xfrm>
            <a:off x="6477000" y="3200400"/>
            <a:ext cx="2286000" cy="304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locations: 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East Coast: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USCIS 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P.O. 660060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Dallas, TX 75266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14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Military: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Nebraska Service Center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P.O. Box 87426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Lincoln, NE 68501-7426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1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06467" y="-24205"/>
            <a:ext cx="8812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happens after I send my N-400?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21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body" idx="4294967295"/>
          </p:nvPr>
        </p:nvSpPr>
        <p:spPr>
          <a:xfrm>
            <a:off x="8412479" y="6172200"/>
            <a:ext cx="282900" cy="45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23528" y="620688"/>
            <a:ext cx="8522699" cy="563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 an N-400 Receipt letter from USCIS. 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the top of the letter, there is a 13-character Receipt Number begins with three letters such as (EAC, WAC, LIN, or SRC)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Receipt Number to check your case status 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1.usa.gov/Xzr7Ft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 a Fingerprint (Biometrics) appt. letter from USCIS. 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 to the Fingerprint appointment.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 a Citizenship Interview appt. letter from USCIS. 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 to the Citizenship Interview. Pass!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 pass the Interview! USCIS will re-schedule 1 time for free.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Receive an Oath Of Allegiance Ceremony invitation. 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 to the Oath Ceremony.  Swear allegiance to the United States.</a:t>
            </a:r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Congratulations: you are now a US Citizen!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255400" y="0"/>
            <a:ext cx="8812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3200" b="1" i="1">
                <a:solidFill>
                  <a:srgbClr val="005596"/>
                </a:solidFill>
              </a:rPr>
              <a:t>I have a question! </a:t>
            </a:r>
            <a:r>
              <a:rPr lang="en-US" sz="700" b="1" i="1">
                <a:solidFill>
                  <a:srgbClr val="005596"/>
                </a:solidFill>
              </a:rPr>
              <a:t>(updated 01/20/2016)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22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8412479" y="6172200"/>
            <a:ext cx="282900" cy="45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rebuchet MS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endParaRPr sz="2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378399" y="878600"/>
            <a:ext cx="2856000" cy="26744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USCIS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www.uscis.gov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1-800-375-5283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INFOPASS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infopass.uscis.gov/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466212" y="898625"/>
            <a:ext cx="2674499" cy="1899000"/>
          </a:xfrm>
          <a:prstGeom prst="rect">
            <a:avLst/>
          </a:prstGeom>
          <a:noFill/>
          <a:ln>
            <a:noFill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Asian Law Alliance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 Jackson Street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Jose, CA 95112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(408) 287-9710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www.asianlawalliance.org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295075" y="4096100"/>
            <a:ext cx="2674499" cy="1633800"/>
          </a:xfrm>
          <a:prstGeom prst="rect">
            <a:avLst/>
          </a:prstGeom>
          <a:noFill/>
          <a:ln>
            <a:noFill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1425 Koll Circle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Jose, CA 95112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(408) 453-3003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www.siren-bayarea.org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461350" y="2889700"/>
            <a:ext cx="2856000" cy="764100"/>
          </a:xfrm>
          <a:prstGeom prst="rect">
            <a:avLst/>
          </a:prstGeom>
          <a:noFill/>
          <a:ln>
            <a:noFill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SJ Immigrant Info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www.immigrantinfo.org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00450" y="4119200"/>
            <a:ext cx="2856000" cy="1899000"/>
          </a:xfrm>
          <a:prstGeom prst="rect">
            <a:avLst/>
          </a:prstGeom>
          <a:noFill/>
          <a:ln>
            <a:noFill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</a:rPr>
              <a:t>Catholic Charities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2625 Zanker Rd, San Jose CA 95134  (408) 468-0100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7950 Church St, Gilroy, CA 95020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Phone: (408) 842-4808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1" i="0" u="sng" strike="noStrike" cap="none">
                <a:solidFill>
                  <a:schemeClr val="hlink"/>
                </a:solidFill>
                <a:hlinkClick r:id="rId8"/>
              </a:rPr>
              <a:t>www.catholiccharitiesscc.org/immigration-legal-services-program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603335" y="4096089"/>
            <a:ext cx="2400300" cy="1945200"/>
          </a:xfrm>
          <a:prstGeom prst="rect">
            <a:avLst/>
          </a:prstGeom>
          <a:noFill/>
          <a:ln>
            <a:noFill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701 Vine Street,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114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 Jose, CA 95110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(408)-534-5451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cetweb.org/immigration/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6295075" y="898624"/>
            <a:ext cx="2400300" cy="2970300"/>
          </a:xfrm>
          <a:prstGeom prst="rect">
            <a:avLst/>
          </a:prstGeom>
          <a:noFill/>
          <a:ln>
            <a:noFill/>
          </a:ln>
        </p:spPr>
        <p:txBody>
          <a:bodyPr wrap="square" lIns="82275" tIns="41125" rIns="82275" bIns="411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</a:rPr>
              <a:t>International Rescue Committee 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1210 South Bascom Ave., Suite 227 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San Jose, CA 95128 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(408) 277-0255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SzPct val="61111"/>
              <a:buNone/>
            </a:pPr>
            <a:r>
              <a:rPr lang="en-US" sz="1800" u="sng">
                <a:solidFill>
                  <a:schemeClr val="hlink"/>
                </a:solidFill>
                <a:hlinkClick r:id="rId10"/>
              </a:rPr>
              <a:t>www.rescue.org/us-program/us-san-jose-ca</a:t>
            </a:r>
          </a:p>
          <a:p>
            <a:pPr marL="0" marR="0" lvl="0" indent="-69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228600" y="838200"/>
            <a:ext cx="8769350" cy="14763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r>
              <a:rPr lang="en-US" sz="36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228600" y="2590800"/>
            <a:ext cx="8769299" cy="373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Char char="▪"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USCIS.</a:t>
            </a:r>
            <a:r>
              <a:rPr lang="en-US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gov</a:t>
            </a: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Char char="▪"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USCIS Citizenship Resources Center</a:t>
            </a:r>
          </a:p>
          <a:p>
            <a:pPr marL="3429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Calibri"/>
              <a:buChar char="▪"/>
            </a:pPr>
            <a:r>
              <a:rPr lang="en-US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USCitizenpod.com</a:t>
            </a:r>
          </a:p>
          <a:p>
            <a:pPr lvl="0" indent="-355600">
              <a:buSzPct val="100000"/>
              <a:buFont typeface="Calibri"/>
              <a:buChar char="▪"/>
            </a:pPr>
            <a:r>
              <a:rPr lang="en-US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UScitizenshipCourse.weebly.com (my site)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68234"/>
            <a:ext cx="5978700" cy="50291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633095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USCIS.gov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24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6477000" y="685800"/>
            <a:ext cx="2514599" cy="53860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Forms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N-400 Application for Naturalization and other forms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Citizenship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Apply for and learn about Citizenship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Español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USCIS.gov en Español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Check your Case Status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Make an InfoPass Appointment</a:t>
            </a:r>
          </a:p>
        </p:txBody>
      </p:sp>
      <p:sp>
        <p:nvSpPr>
          <p:cNvPr id="275" name="Shape 275"/>
          <p:cNvSpPr/>
          <p:nvPr/>
        </p:nvSpPr>
        <p:spPr>
          <a:xfrm>
            <a:off x="435429" y="1371600"/>
            <a:ext cx="838199" cy="8381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76" name="Shape 276"/>
          <p:cNvSpPr/>
          <p:nvPr/>
        </p:nvSpPr>
        <p:spPr>
          <a:xfrm>
            <a:off x="2209800" y="1371600"/>
            <a:ext cx="838199" cy="8381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77" name="Shape 277"/>
          <p:cNvSpPr/>
          <p:nvPr/>
        </p:nvSpPr>
        <p:spPr>
          <a:xfrm>
            <a:off x="3886200" y="533400"/>
            <a:ext cx="838199" cy="8381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78" name="Shape 278"/>
          <p:cNvSpPr/>
          <p:nvPr/>
        </p:nvSpPr>
        <p:spPr>
          <a:xfrm>
            <a:off x="2209800" y="4343400"/>
            <a:ext cx="838199" cy="8381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79" name="Shape 279"/>
          <p:cNvSpPr/>
          <p:nvPr/>
        </p:nvSpPr>
        <p:spPr>
          <a:xfrm>
            <a:off x="5024251" y="4343400"/>
            <a:ext cx="838199" cy="8381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839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sz="32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http://www.UScitizenshipPrepCourse.com/</a:t>
            </a:r>
            <a:endParaRPr lang="en-US" sz="3200" b="1" i="0" u="none" strike="noStrike" cap="none" dirty="0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25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581570" cy="3947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592" y="838200"/>
            <a:ext cx="8557846" cy="5562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199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Citizenship Resource Center </a:t>
            </a:r>
            <a:r>
              <a:rPr lang="en-US" sz="16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uscis.gov/citizenship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6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26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Shape 275"/>
          <p:cNvSpPr/>
          <p:nvPr/>
        </p:nvSpPr>
        <p:spPr>
          <a:xfrm>
            <a:off x="7236296" y="0"/>
            <a:ext cx="838199" cy="8381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68925" y="0"/>
            <a:ext cx="64890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US Citizenship Podcast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6934200" y="6521450"/>
            <a:ext cx="2133599" cy="24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ct val="25000"/>
              <a:buFont typeface="Trebuchet MS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27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1781625" y="5635200"/>
            <a:ext cx="6792900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Beginning / 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</a:rPr>
              <a:t>N-400r Section Interviews</a:t>
            </a:r>
            <a:r>
              <a:rPr lang="en-US" sz="1800"/>
              <a:t> 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367350" y="5098200"/>
            <a:ext cx="6207299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Easy (15qs)</a:t>
            </a:r>
            <a:r>
              <a:rPr lang="en-US" sz="1200"/>
              <a:t> </a:t>
            </a:r>
            <a:r>
              <a:rPr lang="en-US" sz="2400"/>
              <a:t>/</a:t>
            </a:r>
            <a:r>
              <a:rPr lang="en-US" sz="1200"/>
              <a:t> </a:t>
            </a:r>
            <a:r>
              <a:rPr lang="en-US" sz="2400"/>
              <a:t>Elementary (21qs)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2855475" y="4561200"/>
            <a:ext cx="5718899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Simple (2pgs) / Basic (2pgs)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3880500" y="3487200"/>
            <a:ext cx="4694400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Typical (4 pgs)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368625" y="2950200"/>
            <a:ext cx="4205999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Intermediate (6 pgs)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4710175" y="2413200"/>
            <a:ext cx="3864300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Senior Citizen</a:t>
            </a:r>
            <a:r>
              <a:rPr lang="en-US" sz="1800"/>
              <a:t> </a:t>
            </a:r>
            <a:r>
              <a:rPr lang="en-US" sz="2400"/>
              <a:t>(8 pgs) 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5076375" y="1876200"/>
            <a:ext cx="3498300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Military(8 pgs)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3367975" y="4024200"/>
            <a:ext cx="5206499" cy="536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/>
              <a:t>Common / Everyday / Casual (2 pgs)</a:t>
            </a:r>
          </a:p>
        </p:txBody>
      </p:sp>
      <p:sp>
        <p:nvSpPr>
          <p:cNvPr id="327" name="Shape 327"/>
          <p:cNvSpPr/>
          <p:nvPr/>
        </p:nvSpPr>
        <p:spPr>
          <a:xfrm>
            <a:off x="963875" y="3804295"/>
            <a:ext cx="573600" cy="536700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28" name="Shape 328"/>
          <p:cNvCxnSpPr/>
          <p:nvPr/>
        </p:nvCxnSpPr>
        <p:spPr>
          <a:xfrm flipH="1">
            <a:off x="963874" y="4334450"/>
            <a:ext cx="207600" cy="8541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9" name="Shape 329"/>
          <p:cNvCxnSpPr/>
          <p:nvPr/>
        </p:nvCxnSpPr>
        <p:spPr>
          <a:xfrm>
            <a:off x="903000" y="5091025"/>
            <a:ext cx="902999" cy="279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0" name="Shape 330"/>
          <p:cNvCxnSpPr/>
          <p:nvPr/>
        </p:nvCxnSpPr>
        <p:spPr>
          <a:xfrm flipH="1">
            <a:off x="722924" y="5139850"/>
            <a:ext cx="228900" cy="1146899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1" name="Shape 331"/>
          <p:cNvCxnSpPr/>
          <p:nvPr/>
        </p:nvCxnSpPr>
        <p:spPr>
          <a:xfrm>
            <a:off x="1721312" y="5074337"/>
            <a:ext cx="16799" cy="5847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2" name="Shape 332"/>
          <p:cNvCxnSpPr/>
          <p:nvPr/>
        </p:nvCxnSpPr>
        <p:spPr>
          <a:xfrm flipH="1">
            <a:off x="457200" y="4524314"/>
            <a:ext cx="738299" cy="3837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33" name="Shape 333"/>
          <p:cNvCxnSpPr/>
          <p:nvPr/>
        </p:nvCxnSpPr>
        <p:spPr>
          <a:xfrm>
            <a:off x="1171475" y="4503814"/>
            <a:ext cx="653100" cy="408000"/>
          </a:xfrm>
          <a:prstGeom prst="straightConnector1">
            <a:avLst/>
          </a:prstGeom>
          <a:noFill/>
          <a:ln w="1143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4" name="Shape 334"/>
          <p:cNvSpPr/>
          <p:nvPr/>
        </p:nvSpPr>
        <p:spPr>
          <a:xfrm>
            <a:off x="1537550" y="1876200"/>
            <a:ext cx="2745599" cy="1994700"/>
          </a:xfrm>
          <a:prstGeom prst="cloudCallout">
            <a:avLst>
              <a:gd name="adj1" fmla="val -48775"/>
              <a:gd name="adj2" fmla="val 49242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5" name="Shape 335" descr="Picture1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508" y="2446500"/>
            <a:ext cx="1166762" cy="64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/>
          <p:nvPr/>
        </p:nvSpPr>
        <p:spPr>
          <a:xfrm>
            <a:off x="6833600" y="4561200"/>
            <a:ext cx="1740600" cy="16113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USCitizenpod N-400r practice page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goo.gl/2aOS5m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 txBox="1"/>
          <p:nvPr/>
        </p:nvSpPr>
        <p:spPr>
          <a:xfrm>
            <a:off x="0" y="914400"/>
            <a:ext cx="9144000" cy="461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uscitizenpod.com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daily blog of Citizenship resources &amp; news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This 15-week class is for people who: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348880"/>
            <a:ext cx="9144000" cy="4248472"/>
          </a:xfrm>
        </p:spPr>
        <p:txBody>
          <a:bodyPr/>
          <a:lstStyle/>
          <a:p>
            <a:r>
              <a:rPr lang="en-US" sz="2200" dirty="0"/>
              <a:t>Have </a:t>
            </a:r>
            <a:r>
              <a:rPr lang="en-US" sz="2200" b="1" dirty="0"/>
              <a:t>already submitted </a:t>
            </a:r>
            <a:r>
              <a:rPr lang="en-US" sz="2200" dirty="0"/>
              <a:t>(or will soon submit) their N-400 application form.</a:t>
            </a:r>
          </a:p>
          <a:p>
            <a:pPr marL="920750" lvl="1" indent="-342900"/>
            <a:r>
              <a:rPr lang="en-US" sz="2200" dirty="0"/>
              <a:t>You may file Form N-00 </a:t>
            </a:r>
            <a:r>
              <a:rPr lang="en-US" sz="2200" b="1" dirty="0"/>
              <a:t>90 calendar days </a:t>
            </a:r>
            <a:r>
              <a:rPr lang="en-US" sz="2200" dirty="0"/>
              <a:t>before you complete your permanent residence requirement.</a:t>
            </a:r>
          </a:p>
          <a:p>
            <a:pPr marL="920750" lvl="1" indent="-342900"/>
            <a:r>
              <a:rPr lang="en-US" sz="2200" dirty="0"/>
              <a:t>Eligibility is based on:</a:t>
            </a:r>
          </a:p>
          <a:p>
            <a:pPr marL="1320800" lvl="2" indent="-342900"/>
            <a:r>
              <a:rPr lang="en-US" sz="2200" dirty="0"/>
              <a:t>Being a Permanent Resident for at least 5 years; or</a:t>
            </a:r>
          </a:p>
          <a:p>
            <a:pPr marL="1320800" lvl="2" indent="-342900"/>
            <a:r>
              <a:rPr lang="en-US" sz="2200" dirty="0"/>
              <a:t>Being a Permanent Resident for at least 3 years if you are married to a US citizen.</a:t>
            </a:r>
          </a:p>
          <a:p>
            <a:pPr marL="1320800" lvl="2" indent="-342900"/>
            <a:r>
              <a:rPr lang="en-US" sz="2200" b="1" dirty="0"/>
              <a:t>This means that you should take this class when you have had a Green Card for 5 years.</a:t>
            </a:r>
          </a:p>
          <a:p>
            <a:r>
              <a:rPr lang="en-US" sz="2200" dirty="0"/>
              <a:t>Speak, read &amp; write English at high beginner or </a:t>
            </a:r>
            <a:r>
              <a:rPr lang="en-US" sz="2200" b="1" dirty="0"/>
              <a:t>intermediate</a:t>
            </a:r>
            <a:r>
              <a:rPr lang="en-US" sz="2200" dirty="0"/>
              <a:t>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6789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By the end of the course, you will: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69299" cy="3733800"/>
          </a:xfrm>
        </p:spPr>
        <p:txBody>
          <a:bodyPr/>
          <a:lstStyle/>
          <a:p>
            <a:pPr marL="509588" indent="-331788"/>
            <a:r>
              <a:rPr lang="en-US" sz="2400" dirty="0"/>
              <a:t>Know the process to become a US citizen.</a:t>
            </a:r>
          </a:p>
          <a:p>
            <a:pPr marL="509588" indent="-331788"/>
            <a:r>
              <a:rPr lang="en-US" sz="2400" dirty="0"/>
              <a:t>Know what to expect at  your interview and test.</a:t>
            </a:r>
          </a:p>
          <a:p>
            <a:pPr marL="509588" indent="-331788"/>
            <a:r>
              <a:rPr lang="en-US" sz="2400" dirty="0"/>
              <a:t>Know and understand the answers to all 100 civics questions.</a:t>
            </a:r>
          </a:p>
          <a:p>
            <a:pPr marL="509588" indent="-331788"/>
            <a:r>
              <a:rPr lang="en-US" sz="2400" dirty="0"/>
              <a:t>Be ready for the English reading and writing test</a:t>
            </a:r>
          </a:p>
          <a:p>
            <a:pPr marL="509588" indent="-331788"/>
            <a:r>
              <a:rPr lang="en-US" sz="2400" dirty="0"/>
              <a:t>Better understand American accents</a:t>
            </a:r>
          </a:p>
          <a:p>
            <a:pPr marL="509588" indent="-331788"/>
            <a:r>
              <a:rPr lang="en-US" sz="2400" dirty="0"/>
              <a:t>Know what to do after you’ve become a US citizen.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3216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You must also study on your own.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69299" cy="3733800"/>
          </a:xfrm>
        </p:spPr>
        <p:txBody>
          <a:bodyPr/>
          <a:lstStyle/>
          <a:p>
            <a:pPr marL="461963" indent="-284163"/>
            <a:r>
              <a:rPr lang="en-US" sz="2400" dirty="0"/>
              <a:t>Review the handouts from the class</a:t>
            </a:r>
          </a:p>
          <a:p>
            <a:pPr marL="461963" indent="-284163"/>
            <a:r>
              <a:rPr lang="en-US" sz="2400" dirty="0"/>
              <a:t>Learn the answers to the civics test questions</a:t>
            </a:r>
          </a:p>
          <a:p>
            <a:pPr marL="461963" indent="-284163"/>
            <a:r>
              <a:rPr lang="en-US" sz="2400" dirty="0"/>
              <a:t>Practice writing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08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Test Exemptions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420888"/>
            <a:ext cx="8769299" cy="3733800"/>
          </a:xfrm>
        </p:spPr>
        <p:txBody>
          <a:bodyPr/>
          <a:lstStyle/>
          <a:p>
            <a:pPr marL="461963" indent="-284163"/>
            <a:r>
              <a:rPr lang="en-US" sz="2400" dirty="0"/>
              <a:t>Some people do not have to take the full test.</a:t>
            </a:r>
          </a:p>
          <a:p>
            <a:pPr marL="461963" indent="-284163"/>
            <a:r>
              <a:rPr lang="en-US" sz="2400" dirty="0"/>
              <a:t>It depends on  your age and how long you’ve been a permanent resident.</a:t>
            </a:r>
          </a:p>
          <a:p>
            <a:pPr marL="461963" indent="-284163"/>
            <a:r>
              <a:rPr lang="en-US" sz="2400" dirty="0"/>
              <a:t>Those eligible for an exemption are those who are </a:t>
            </a:r>
          </a:p>
          <a:p>
            <a:pPr marL="862013" lvl="1" indent="-284163"/>
            <a:r>
              <a:rPr lang="en-US" sz="2400" dirty="0"/>
              <a:t>aged over 50 and </a:t>
            </a:r>
          </a:p>
          <a:p>
            <a:pPr marL="862013" lvl="1" indent="-284163"/>
            <a:r>
              <a:rPr lang="en-US" sz="2400" dirty="0"/>
              <a:t>have lived in the US as a Permanent Resident for at least 15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4760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Test Exemptions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68" y="2492896"/>
            <a:ext cx="8640960" cy="412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72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Test Exemptions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200800" cy="420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6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5596"/>
                </a:solidFill>
                <a:latin typeface="Trebuchet MS"/>
                <a:ea typeface="Trebuchet MS"/>
                <a:cs typeface="Trebuchet MS"/>
              </a:rPr>
              <a:t>Outline of the Naturalization Interview (10 – 15 minutes)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8769299" cy="3733800"/>
          </a:xfrm>
        </p:spPr>
        <p:txBody>
          <a:bodyPr/>
          <a:lstStyle/>
          <a:p>
            <a:r>
              <a:rPr lang="en-US" sz="2400" b="1" dirty="0"/>
              <a:t>Small Talk</a:t>
            </a:r>
            <a:r>
              <a:rPr lang="en-US" sz="2400" dirty="0"/>
              <a:t>: Introduction to the Examiner</a:t>
            </a:r>
          </a:p>
          <a:p>
            <a:r>
              <a:rPr lang="en-US" sz="2400" b="1" dirty="0"/>
              <a:t>English Tes</a:t>
            </a:r>
            <a:r>
              <a:rPr lang="en-US" sz="2400" dirty="0"/>
              <a:t>t: Oral Review of the N-400 application form (oral response 20 to 70 questions and commands)</a:t>
            </a:r>
          </a:p>
          <a:p>
            <a:r>
              <a:rPr lang="en-US" sz="2400" b="1" dirty="0"/>
              <a:t>Reading Test</a:t>
            </a:r>
            <a:r>
              <a:rPr lang="en-US" sz="2400" dirty="0"/>
              <a:t>: correctly read 1 out of 3 sentences (oral response)</a:t>
            </a:r>
          </a:p>
          <a:p>
            <a:r>
              <a:rPr lang="en-US" sz="2400" b="1" dirty="0"/>
              <a:t>Writing Test</a:t>
            </a:r>
            <a:r>
              <a:rPr lang="en-US" sz="2400" dirty="0"/>
              <a:t>: correctly write 1 out of 3 dictated sentences (written response)</a:t>
            </a:r>
          </a:p>
          <a:p>
            <a:r>
              <a:rPr lang="en-US" sz="2400" b="1" dirty="0"/>
              <a:t>Civics Test</a:t>
            </a:r>
            <a:r>
              <a:rPr lang="en-US" sz="2400" dirty="0"/>
              <a:t>: correctly answer 6 out of 10 questions of the 100 USCIS Civics and History Test (oral response)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1" i="0" u="none" strike="noStrike" cap="none" smtClean="0">
                <a:solidFill>
                  <a:srgbClr val="005596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lang="en-US" sz="1100" b="1" i="0" u="none" strike="noStrike" cap="none">
              <a:solidFill>
                <a:srgbClr val="0055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1932981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0042C7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0042C7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1545</Words>
  <Application>Microsoft Office PowerPoint</Application>
  <PresentationFormat>On-screen Show (4:3)</PresentationFormat>
  <Paragraphs>285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Trebuchet MS</vt:lpstr>
      <vt:lpstr>Arial</vt:lpstr>
      <vt:lpstr>Noto Symbol</vt:lpstr>
      <vt:lpstr>Helvetica Neue</vt:lpstr>
      <vt:lpstr>Times New Roman</vt:lpstr>
      <vt:lpstr>Calibri</vt:lpstr>
      <vt:lpstr>1_Default Design</vt:lpstr>
      <vt:lpstr>1_Default Design</vt:lpstr>
      <vt:lpstr>Welcome to US Citizenship Class Campbell Adult and Community Education (CACE)</vt:lpstr>
      <vt:lpstr>My Background</vt:lpstr>
      <vt:lpstr>This 15-week class is for people who:</vt:lpstr>
      <vt:lpstr>By the end of the course, you will:</vt:lpstr>
      <vt:lpstr>You must also study on your own.</vt:lpstr>
      <vt:lpstr>Test Exemptions</vt:lpstr>
      <vt:lpstr>Test Exemptions</vt:lpstr>
      <vt:lpstr>Test Exemptions</vt:lpstr>
      <vt:lpstr>Outline of the Naturalization Interview (10 – 15 minutes)</vt:lpstr>
      <vt:lpstr>Weekly Agenda</vt:lpstr>
      <vt:lpstr>Class Objectives</vt:lpstr>
      <vt:lpstr>Some class administration</vt:lpstr>
      <vt:lpstr>USA Learns: Citizenship 1.1 Steps to Becoming a US Citizen</vt:lpstr>
      <vt:lpstr>Quick Overview of the New N-400</vt:lpstr>
      <vt:lpstr>Reading and Writing Vocabulary Tests</vt:lpstr>
      <vt:lpstr>Reading and Writing Vocabulary Lists</vt:lpstr>
      <vt:lpstr>USCIS Civics Test</vt:lpstr>
      <vt:lpstr>USCIS 100 questions!</vt:lpstr>
      <vt:lpstr>Sending in Your N-400 Form(updated 08/22/2013)</vt:lpstr>
      <vt:lpstr>Where do I send the N-400 application?</vt:lpstr>
      <vt:lpstr>What happens after I send my N-400?</vt:lpstr>
      <vt:lpstr>I have a question! (updated 01/20/2016)</vt:lpstr>
      <vt:lpstr>Resources</vt:lpstr>
      <vt:lpstr>USCIS.gov</vt:lpstr>
      <vt:lpstr>http://www.UScitizenshipPrepCourse.com/</vt:lpstr>
      <vt:lpstr>Citizenship Resource Center uscis.gov/citizenship</vt:lpstr>
      <vt:lpstr>US Citizenship Podcast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US Citizenship Class Campbell Adult and Community Education (CACE)</dc:title>
  <dc:creator>Alison Mc Lin</dc:creator>
  <cp:lastModifiedBy>alison McLin</cp:lastModifiedBy>
  <cp:revision>84</cp:revision>
  <dcterms:modified xsi:type="dcterms:W3CDTF">2019-09-07T19:42:04Z</dcterms:modified>
</cp:coreProperties>
</file>