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56" r:id="rId3"/>
    <p:sldId id="259" r:id="rId4"/>
    <p:sldId id="260" r:id="rId5"/>
    <p:sldId id="261" r:id="rId6"/>
    <p:sldId id="274" r:id="rId7"/>
    <p:sldId id="273" r:id="rId8"/>
    <p:sldId id="280" r:id="rId9"/>
    <p:sldId id="281" r:id="rId10"/>
    <p:sldId id="262" r:id="rId11"/>
    <p:sldId id="275" r:id="rId12"/>
    <p:sldId id="263" r:id="rId13"/>
    <p:sldId id="264" r:id="rId14"/>
    <p:sldId id="265" r:id="rId15"/>
    <p:sldId id="283" r:id="rId16"/>
    <p:sldId id="282" r:id="rId17"/>
    <p:sldId id="276" r:id="rId18"/>
    <p:sldId id="266" r:id="rId19"/>
    <p:sldId id="267" r:id="rId20"/>
    <p:sldId id="284" r:id="rId21"/>
    <p:sldId id="285" r:id="rId22"/>
    <p:sldId id="268" r:id="rId23"/>
    <p:sldId id="286" r:id="rId24"/>
    <p:sldId id="288" r:id="rId25"/>
    <p:sldId id="287" r:id="rId26"/>
    <p:sldId id="269" r:id="rId27"/>
    <p:sldId id="289" r:id="rId28"/>
    <p:sldId id="290" r:id="rId29"/>
    <p:sldId id="277" r:id="rId30"/>
    <p:sldId id="291" r:id="rId31"/>
    <p:sldId id="292" r:id="rId32"/>
    <p:sldId id="293" r:id="rId33"/>
    <p:sldId id="294" r:id="rId34"/>
    <p:sldId id="270" r:id="rId35"/>
    <p:sldId id="271" r:id="rId36"/>
    <p:sldId id="295" r:id="rId37"/>
    <p:sldId id="296" r:id="rId38"/>
    <p:sldId id="272" r:id="rId39"/>
    <p:sldId id="278" r:id="rId40"/>
    <p:sldId id="279" r:id="rId41"/>
    <p:sldId id="297" r:id="rId42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804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5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915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607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387600"/>
            <a:ext cx="2857500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387600"/>
            <a:ext cx="8420100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1698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14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679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6313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022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5995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702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239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4367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11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622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811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375" y="1409700"/>
            <a:ext cx="2422525" cy="737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409700"/>
            <a:ext cx="7115175" cy="737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508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36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09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9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368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7137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843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232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387600"/>
            <a:ext cx="11430000" cy="29083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5397500"/>
            <a:ext cx="11430000" cy="31877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Stone Sans ITC TT-Semi" charset="0"/>
              </a:rPr>
              <a:t>Second level</a:t>
            </a:r>
          </a:p>
          <a:p>
            <a:pPr lvl="2"/>
            <a:r>
              <a:rPr lang="en-US" altLang="en-US" smtClean="0">
                <a:sym typeface="Stone Sans ITC TT-Semi" charset="0"/>
              </a:rPr>
              <a:t>Third level</a:t>
            </a:r>
          </a:p>
          <a:p>
            <a:pPr lvl="3"/>
            <a:r>
              <a:rPr lang="en-US" altLang="en-US" smtClean="0">
                <a:sym typeface="Stone Sans ITC TT-Semi" charset="0"/>
              </a:rPr>
              <a:t>Fourth level</a:t>
            </a:r>
          </a:p>
          <a:p>
            <a:pPr lvl="4"/>
            <a:r>
              <a:rPr lang="en-US" altLang="en-US" smtClean="0">
                <a:sym typeface="Stone Sans ITC TT-Semi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3124200"/>
            <a:ext cx="46355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alt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alt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altLang="en-US" smtClean="0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7302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3620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9716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597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067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6639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121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5783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0355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 smtClean="0"/>
              <a:t>Basic</a:t>
            </a:r>
            <a:r>
              <a:rPr lang="en-US" altLang="en-US" dirty="0" smtClean="0"/>
              <a:t> </a:t>
            </a:r>
            <a:r>
              <a:rPr lang="en-US" altLang="en-US" dirty="0" smtClean="0"/>
              <a:t>Citizenship Interview</a:t>
            </a:r>
            <a:endParaRPr lang="en-US" alt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sz="5400" dirty="0" smtClean="0"/>
              <a:t>Q &amp; A</a:t>
            </a:r>
            <a:endParaRPr lang="en-US" alt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0200" y="1295400"/>
            <a:ext cx="12268200" cy="1714500"/>
          </a:xfrm>
        </p:spPr>
        <p:txBody>
          <a:bodyPr/>
          <a:lstStyle/>
          <a:p>
            <a:r>
              <a:rPr lang="en-US" sz="5400" dirty="0" smtClean="0"/>
              <a:t>Was your mother or father a US citizen before you were 18 years old?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5943600" cy="5664200"/>
          </a:xfrm>
        </p:spPr>
        <p:txBody>
          <a:bodyPr/>
          <a:lstStyle/>
          <a:p>
            <a:r>
              <a:rPr lang="en-US" sz="4400" dirty="0" smtClean="0"/>
              <a:t>No, they were not</a:t>
            </a:r>
            <a:endParaRPr lang="en-US" sz="4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21" y="3712456"/>
            <a:ext cx="5425334" cy="413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329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Do  you work or go to school?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340600" y="3505200"/>
            <a:ext cx="5181600" cy="5664200"/>
          </a:xfrm>
        </p:spPr>
        <p:txBody>
          <a:bodyPr/>
          <a:lstStyle/>
          <a:p>
            <a:r>
              <a:rPr lang="en-US" sz="4000" dirty="0" smtClean="0"/>
              <a:t>Yes, I work at …</a:t>
            </a:r>
          </a:p>
          <a:p>
            <a:r>
              <a:rPr lang="en-US" sz="4000" dirty="0" smtClean="0"/>
              <a:t>Yes, I go to school at …</a:t>
            </a:r>
          </a:p>
          <a:p>
            <a:r>
              <a:rPr lang="en-US" sz="4000" dirty="0" smtClean="0"/>
              <a:t>I am retired</a:t>
            </a:r>
          </a:p>
          <a:p>
            <a:r>
              <a:rPr lang="en-US" sz="4000" dirty="0" smtClean="0"/>
              <a:t>I stay home and take care of the family.</a:t>
            </a:r>
            <a:endParaRPr lang="en-US" sz="4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581400"/>
            <a:ext cx="6401185" cy="47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Have you taken any trips outside the US?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800" dirty="0" smtClean="0"/>
              <a:t>No, I have not left the US.</a:t>
            </a:r>
          </a:p>
          <a:p>
            <a:r>
              <a:rPr lang="en-US" sz="4800" dirty="0" smtClean="0"/>
              <a:t>Yes, I left on (date) and returned on (date)</a:t>
            </a:r>
            <a:endParaRPr lang="en-US" sz="4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26" y="3343222"/>
            <a:ext cx="5664574" cy="435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92200" y="1295400"/>
            <a:ext cx="10668000" cy="1714500"/>
          </a:xfrm>
        </p:spPr>
        <p:txBody>
          <a:bodyPr/>
          <a:lstStyle/>
          <a:p>
            <a:r>
              <a:rPr lang="en-US" dirty="0" smtClean="0"/>
              <a:t>What is your marital status?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800" dirty="0" smtClean="0"/>
              <a:t>I’m </a:t>
            </a:r>
            <a:r>
              <a:rPr lang="en-US" sz="4800" dirty="0" smtClean="0"/>
              <a:t>single</a:t>
            </a:r>
          </a:p>
          <a:p>
            <a:r>
              <a:rPr lang="en-US" sz="4800" dirty="0" smtClean="0"/>
              <a:t>I’m </a:t>
            </a:r>
            <a:r>
              <a:rPr lang="en-US" sz="4800" dirty="0" smtClean="0"/>
              <a:t>married</a:t>
            </a:r>
          </a:p>
          <a:p>
            <a:r>
              <a:rPr lang="en-US" sz="4800" dirty="0" smtClean="0"/>
              <a:t>I’m </a:t>
            </a:r>
            <a:r>
              <a:rPr lang="en-US" sz="4800" dirty="0" smtClean="0"/>
              <a:t>divorced</a:t>
            </a:r>
          </a:p>
          <a:p>
            <a:r>
              <a:rPr lang="en-US" sz="4800" dirty="0" smtClean="0"/>
              <a:t>I’m </a:t>
            </a:r>
            <a:r>
              <a:rPr lang="en-US" sz="4800" dirty="0" smtClean="0"/>
              <a:t>widowed</a:t>
            </a:r>
            <a:endParaRPr lang="en-US" sz="48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9965" y="3344132"/>
            <a:ext cx="5995155" cy="4504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5000" y="1295400"/>
            <a:ext cx="11125200" cy="1714500"/>
          </a:xfrm>
        </p:spPr>
        <p:txBody>
          <a:bodyPr/>
          <a:lstStyle/>
          <a:p>
            <a:r>
              <a:rPr lang="en-US" dirty="0" smtClean="0"/>
              <a:t>What is the name of your spouse? Is s/he a US citizen?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97600" y="3505200"/>
            <a:ext cx="6324600" cy="5664200"/>
          </a:xfrm>
        </p:spPr>
        <p:txBody>
          <a:bodyPr/>
          <a:lstStyle/>
          <a:p>
            <a:r>
              <a:rPr lang="en-US" sz="4800" dirty="0" smtClean="0"/>
              <a:t>He is called … .</a:t>
            </a:r>
          </a:p>
          <a:p>
            <a:r>
              <a:rPr lang="en-US" sz="4800" dirty="0" smtClean="0"/>
              <a:t>She is called … .</a:t>
            </a:r>
          </a:p>
          <a:p>
            <a:r>
              <a:rPr lang="en-US" sz="4800" dirty="0" smtClean="0"/>
              <a:t>Yes, a US citizen.</a:t>
            </a:r>
          </a:p>
          <a:p>
            <a:r>
              <a:rPr lang="en-US" sz="4800" dirty="0" smtClean="0"/>
              <a:t>No, not a US citizen?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6962" y="3706912"/>
            <a:ext cx="4311746" cy="444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2755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92200" y="1295400"/>
            <a:ext cx="10668000" cy="1714500"/>
          </a:xfrm>
        </p:spPr>
        <p:txBody>
          <a:bodyPr/>
          <a:lstStyle/>
          <a:p>
            <a:r>
              <a:rPr lang="en-US" dirty="0" smtClean="0"/>
              <a:t>What is the date of your marriage?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800" dirty="0" smtClean="0"/>
              <a:t>The date of my marriage is (month, day, year)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29952" y="3536178"/>
            <a:ext cx="4093589" cy="4388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2755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10668000" cy="1714500"/>
          </a:xfrm>
        </p:spPr>
        <p:txBody>
          <a:bodyPr/>
          <a:lstStyle/>
          <a:p>
            <a:r>
              <a:rPr lang="en-US" dirty="0" smtClean="0"/>
              <a:t>Do you have any children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What are their names?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3505200"/>
            <a:ext cx="6172200" cy="5664200"/>
          </a:xfrm>
        </p:spPr>
        <p:txBody>
          <a:bodyPr/>
          <a:lstStyle/>
          <a:p>
            <a:r>
              <a:rPr lang="en-US" sz="4000" dirty="0" smtClean="0"/>
              <a:t>No, I have no children.</a:t>
            </a:r>
          </a:p>
          <a:p>
            <a:r>
              <a:rPr lang="en-US" sz="4000" dirty="0" smtClean="0"/>
              <a:t>Yes, I have one child</a:t>
            </a:r>
            <a:r>
              <a:rPr lang="en-US" sz="4000" dirty="0" smtClean="0"/>
              <a:t>. S/he is called … .</a:t>
            </a:r>
            <a:endParaRPr lang="en-US" sz="4000" dirty="0" smtClean="0"/>
          </a:p>
          <a:p>
            <a:r>
              <a:rPr lang="en-US" sz="4000" dirty="0" smtClean="0"/>
              <a:t>Yes, I have 2 children</a:t>
            </a:r>
            <a:r>
              <a:rPr lang="en-US" sz="4000" dirty="0" smtClean="0"/>
              <a:t>. They are called …..</a:t>
            </a:r>
            <a:endParaRPr lang="en-US" sz="4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71" y="3312338"/>
            <a:ext cx="5686029" cy="423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720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Have you ever claimed to be a US citizen?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</a:t>
            </a:r>
            <a:endParaRPr lang="en-US" sz="66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34" y="3962400"/>
            <a:ext cx="58712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Have you ever voted in any US elections?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</a:t>
            </a:r>
            <a:endParaRPr lang="en-US" sz="6600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6" y="4038600"/>
            <a:ext cx="5838584" cy="401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92200" y="1295400"/>
            <a:ext cx="10668000" cy="1714500"/>
          </a:xfrm>
        </p:spPr>
        <p:txBody>
          <a:bodyPr/>
          <a:lstStyle/>
          <a:p>
            <a:r>
              <a:rPr lang="en-US" dirty="0" smtClean="0"/>
              <a:t>Do you have any title of nobility in a foreign country?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800" dirty="0" smtClean="0"/>
              <a:t>No.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6000" y="3470275"/>
            <a:ext cx="5226049" cy="522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55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How are you eligible to become a US citizen?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dirty="0" smtClean="0"/>
              <a:t>I am over 18 years old and have been a:</a:t>
            </a:r>
          </a:p>
          <a:p>
            <a:r>
              <a:rPr lang="en-US" dirty="0" smtClean="0"/>
              <a:t>Permanent resident for 5 years OR</a:t>
            </a:r>
          </a:p>
          <a:p>
            <a:r>
              <a:rPr lang="en-US" dirty="0" smtClean="0"/>
              <a:t>Permanent resident for 3 years and married to a US citizen for 3 years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733800"/>
            <a:ext cx="565883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88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92200" y="1524000"/>
            <a:ext cx="11353800" cy="1714500"/>
          </a:xfrm>
        </p:spPr>
        <p:txBody>
          <a:bodyPr/>
          <a:lstStyle/>
          <a:p>
            <a:r>
              <a:rPr lang="en-US" sz="5400" dirty="0" smtClean="0"/>
              <a:t>Have you ever been declared legally incompetent?</a:t>
            </a:r>
            <a:br>
              <a:rPr lang="en-US" sz="5400" dirty="0" smtClean="0"/>
            </a:br>
            <a:r>
              <a:rPr lang="en-US" sz="5400" dirty="0" smtClean="0"/>
              <a:t>What is legally incompetent?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800" dirty="0" smtClean="0"/>
              <a:t>No.</a:t>
            </a:r>
          </a:p>
          <a:p>
            <a:r>
              <a:rPr lang="en-US" sz="4800" dirty="0" smtClean="0"/>
              <a:t>You’re crazy and can’t make your own decisions.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1873" y="3563477"/>
            <a:ext cx="4751683" cy="443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49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Do you pay your taxes every year?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do</a:t>
            </a:r>
            <a:endParaRPr lang="en-US" sz="6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352800"/>
            <a:ext cx="6638708" cy="513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Do you </a:t>
            </a:r>
            <a:r>
              <a:rPr lang="en-US" dirty="0" smtClean="0"/>
              <a:t>owe any overdue taxes?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0165" y="3852484"/>
            <a:ext cx="4839221" cy="422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87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92200" y="1295400"/>
            <a:ext cx="11353800" cy="1714500"/>
          </a:xfrm>
        </p:spPr>
        <p:txBody>
          <a:bodyPr/>
          <a:lstStyle/>
          <a:p>
            <a:r>
              <a:rPr lang="en-US" dirty="0" smtClean="0"/>
              <a:t>Do you belong to any groups or organizations?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800" dirty="0" smtClean="0"/>
              <a:t>No.</a:t>
            </a:r>
          </a:p>
          <a:p>
            <a:r>
              <a:rPr lang="en-US" sz="4800" dirty="0" smtClean="0"/>
              <a:t>Yes, I belong to a church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3582" y="3638278"/>
            <a:ext cx="5207503" cy="421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676400"/>
            <a:ext cx="11963400" cy="1714500"/>
          </a:xfrm>
        </p:spPr>
        <p:txBody>
          <a:bodyPr/>
          <a:lstStyle/>
          <a:p>
            <a:r>
              <a:rPr lang="en-US" sz="5400" dirty="0" smtClean="0"/>
              <a:t>Have you ever been a member of the Communist party?</a:t>
            </a:r>
            <a:br>
              <a:rPr lang="en-US" sz="5400" dirty="0" smtClean="0"/>
            </a:br>
            <a:r>
              <a:rPr lang="en-US" sz="5400" dirty="0" smtClean="0"/>
              <a:t>What is communism?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800" dirty="0" smtClean="0"/>
              <a:t>No.</a:t>
            </a:r>
          </a:p>
          <a:p>
            <a:r>
              <a:rPr lang="en-US" sz="4800" dirty="0" smtClean="0"/>
              <a:t>No freedom – like North Korea.</a:t>
            </a:r>
            <a:endParaRPr lang="en-US" sz="4800" dirty="0"/>
          </a:p>
        </p:txBody>
      </p:sp>
      <p:pic>
        <p:nvPicPr>
          <p:cNvPr id="5" name="Content Placeholder 6"/>
          <p:cNvPicPr>
            <a:picLocks noGrp="1"/>
          </p:cNvPicPr>
          <p:nvPr>
            <p:ph sz="half" idx="1"/>
          </p:nvPr>
        </p:nvPicPr>
        <p:blipFill rotWithShape="1">
          <a:blip r:embed="rId2"/>
          <a:srcRect b="7339"/>
          <a:stretch/>
        </p:blipFill>
        <p:spPr bwMode="auto">
          <a:xfrm>
            <a:off x="644598" y="3985146"/>
            <a:ext cx="5901555" cy="4168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56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905000"/>
            <a:ext cx="11887200" cy="1714500"/>
          </a:xfrm>
        </p:spPr>
        <p:txBody>
          <a:bodyPr/>
          <a:lstStyle/>
          <a:p>
            <a:r>
              <a:rPr lang="en-US" dirty="0" smtClean="0"/>
              <a:t>Have you ever been a </a:t>
            </a:r>
            <a:r>
              <a:rPr lang="en-US" dirty="0" smtClean="0"/>
              <a:t>terrorist?</a:t>
            </a:r>
            <a:br>
              <a:rPr lang="en-US" dirty="0" smtClean="0"/>
            </a:br>
            <a:r>
              <a:rPr lang="en-US" dirty="0" smtClean="0"/>
              <a:t>What is terrorism?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797800" y="2743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</a:t>
            </a:r>
            <a:r>
              <a:rPr lang="en-US" sz="6600" dirty="0" smtClean="0"/>
              <a:t>never</a:t>
            </a:r>
          </a:p>
          <a:p>
            <a:r>
              <a:rPr lang="en-US" sz="6600" dirty="0" smtClean="0"/>
              <a:t>Like 9/11</a:t>
            </a:r>
            <a:endParaRPr lang="en-US" sz="66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7" y="4320382"/>
            <a:ext cx="5923493" cy="444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200" y="6995415"/>
            <a:ext cx="3038475" cy="218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92200" y="1295400"/>
            <a:ext cx="11353800" cy="1714500"/>
          </a:xfrm>
        </p:spPr>
        <p:txBody>
          <a:bodyPr/>
          <a:lstStyle/>
          <a:p>
            <a:r>
              <a:rPr lang="en-US" dirty="0" smtClean="0"/>
              <a:t>Have you ever badly hurt or killed a person on purpose?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800" dirty="0" smtClean="0"/>
              <a:t>No.</a:t>
            </a:r>
            <a:endParaRPr lang="en-US" sz="4800" dirty="0"/>
          </a:p>
        </p:txBody>
      </p:sp>
      <p:pic>
        <p:nvPicPr>
          <p:cNvPr id="5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2201" y="3423357"/>
            <a:ext cx="4965178" cy="490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56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887200" cy="1714500"/>
          </a:xfrm>
        </p:spPr>
        <p:txBody>
          <a:bodyPr/>
          <a:lstStyle/>
          <a:p>
            <a:r>
              <a:rPr lang="en-US" dirty="0" smtClean="0"/>
              <a:t>Have you ever been a member of a military unit or rebel group?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31000" y="3505200"/>
            <a:ext cx="5791200" cy="5664200"/>
          </a:xfrm>
        </p:spPr>
        <p:txBody>
          <a:bodyPr/>
          <a:lstStyle/>
          <a:p>
            <a:r>
              <a:rPr lang="en-US" sz="4800" dirty="0" smtClean="0"/>
              <a:t>No.</a:t>
            </a:r>
            <a:endParaRPr lang="en-US" sz="4800" dirty="0"/>
          </a:p>
        </p:txBody>
      </p:sp>
      <p:pic>
        <p:nvPicPr>
          <p:cNvPr id="5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01799" y="3674068"/>
            <a:ext cx="4430643" cy="4479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7111816"/>
            <a:ext cx="3838575" cy="207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6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ever been arrested or committed a crime?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8" y="3348832"/>
            <a:ext cx="6812492" cy="510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121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2600" y="1676400"/>
            <a:ext cx="11963400" cy="1714500"/>
          </a:xfrm>
        </p:spPr>
        <p:txBody>
          <a:bodyPr/>
          <a:lstStyle/>
          <a:p>
            <a:r>
              <a:rPr lang="en-US" sz="5400" dirty="0" smtClean="0"/>
              <a:t>Have you ever been a habitual drunkard</a:t>
            </a:r>
            <a:r>
              <a:rPr lang="en-US" sz="5400" dirty="0" smtClean="0"/>
              <a:t>?</a:t>
            </a:r>
            <a:br>
              <a:rPr lang="en-US" sz="5400" dirty="0" smtClean="0"/>
            </a:br>
            <a:r>
              <a:rPr lang="en-US" sz="5400" dirty="0" smtClean="0"/>
              <a:t>What is a drunkard?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511800" y="3505200"/>
            <a:ext cx="7010400" cy="5664200"/>
          </a:xfrm>
        </p:spPr>
        <p:txBody>
          <a:bodyPr/>
          <a:lstStyle/>
          <a:p>
            <a:r>
              <a:rPr lang="en-US" sz="6600" dirty="0" smtClean="0"/>
              <a:t>No, </a:t>
            </a:r>
            <a:r>
              <a:rPr lang="en-US" sz="6600" dirty="0" smtClean="0"/>
              <a:t>never</a:t>
            </a:r>
          </a:p>
          <a:p>
            <a:r>
              <a:rPr lang="en-US" sz="6600" dirty="0" smtClean="0"/>
              <a:t>Drinks too much alcohol every day.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6000" y="4343400"/>
            <a:ext cx="4116617" cy="3828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3516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What is your current legal name?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035800" y="3505200"/>
            <a:ext cx="5486400" cy="5664200"/>
          </a:xfrm>
        </p:spPr>
        <p:txBody>
          <a:bodyPr/>
          <a:lstStyle/>
          <a:p>
            <a:r>
              <a:rPr lang="en-US" sz="4400" dirty="0" smtClean="0"/>
              <a:t>My current legal name is ……</a:t>
            </a:r>
            <a:endParaRPr lang="en-US" sz="4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810000"/>
            <a:ext cx="5867400" cy="443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382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ever sold or smuggled illegal drugs?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2173" y="3937286"/>
            <a:ext cx="5357827" cy="3758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8768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4000" y="1295400"/>
            <a:ext cx="12268200" cy="1714500"/>
          </a:xfrm>
        </p:spPr>
        <p:txBody>
          <a:bodyPr/>
          <a:lstStyle/>
          <a:p>
            <a:r>
              <a:rPr lang="en-US" dirty="0" smtClean="0"/>
              <a:t>Have you ever </a:t>
            </a:r>
            <a:r>
              <a:rPr lang="en-US" dirty="0" smtClean="0"/>
              <a:t>gambled illegally?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7843" y="3436806"/>
            <a:ext cx="5140129" cy="46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68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sz="4800" dirty="0" smtClean="0"/>
              <a:t>Have you ever lied to the US Government to get public benefits (e.g. welfare)?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7800" y="3672480"/>
            <a:ext cx="5352728" cy="4633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961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ever been deported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What is deported?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264400" y="3505200"/>
            <a:ext cx="5257800" cy="5664200"/>
          </a:xfrm>
        </p:spPr>
        <p:txBody>
          <a:bodyPr/>
          <a:lstStyle/>
          <a:p>
            <a:r>
              <a:rPr lang="en-US" sz="4800" dirty="0" smtClean="0"/>
              <a:t>No, </a:t>
            </a:r>
            <a:r>
              <a:rPr lang="en-US" sz="4800" dirty="0" smtClean="0"/>
              <a:t>never</a:t>
            </a:r>
          </a:p>
          <a:p>
            <a:r>
              <a:rPr lang="en-US" sz="4800" dirty="0" smtClean="0"/>
              <a:t>The government sends me back to my old country</a:t>
            </a:r>
            <a:endParaRPr lang="en-US" sz="48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429000"/>
            <a:ext cx="6736793" cy="510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0642600" cy="1714500"/>
          </a:xfrm>
        </p:spPr>
        <p:txBody>
          <a:bodyPr/>
          <a:lstStyle/>
          <a:p>
            <a:r>
              <a:rPr lang="en-US" dirty="0" smtClean="0"/>
              <a:t>Do you support the Constitution and the form of government of the US?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do</a:t>
            </a:r>
            <a:endParaRPr lang="en-US" sz="6600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191000"/>
            <a:ext cx="6234306" cy="431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0642600" cy="1714500"/>
          </a:xfrm>
        </p:spPr>
        <p:txBody>
          <a:bodyPr/>
          <a:lstStyle/>
          <a:p>
            <a:r>
              <a:rPr lang="en-US" sz="4800" dirty="0" smtClean="0"/>
              <a:t>Are you willing to take the full Oath of Allegiance to the US Government?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am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1" y="4077434"/>
            <a:ext cx="4451408" cy="3973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995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0642600" cy="1714500"/>
          </a:xfrm>
        </p:spPr>
        <p:txBody>
          <a:bodyPr/>
          <a:lstStyle/>
          <a:p>
            <a:r>
              <a:rPr lang="en-US" sz="4800" dirty="0" smtClean="0"/>
              <a:t>Do you understand the full Oath of Allegiance to the United States?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3505200"/>
            <a:ext cx="5715000" cy="5664200"/>
          </a:xfrm>
        </p:spPr>
        <p:txBody>
          <a:bodyPr/>
          <a:lstStyle/>
          <a:p>
            <a:r>
              <a:rPr lang="en-US" sz="5400" dirty="0" smtClean="0"/>
              <a:t>Yes</a:t>
            </a:r>
            <a:r>
              <a:rPr lang="en-US" sz="5400" dirty="0"/>
              <a:t> </a:t>
            </a:r>
            <a:r>
              <a:rPr lang="en-US" sz="5400" dirty="0" smtClean="0"/>
              <a:t>– a promise to be loyal to the United States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49437" y="4072431"/>
            <a:ext cx="3664971" cy="4004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36957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sz="4400" dirty="0" smtClean="0"/>
              <a:t>If the law requires it, are you willing to bear arms in the US Army</a:t>
            </a:r>
            <a:r>
              <a:rPr lang="en-US" sz="4400" dirty="0" smtClean="0"/>
              <a:t>?</a:t>
            </a:r>
            <a:br>
              <a:rPr lang="en-US" sz="4400" dirty="0" smtClean="0"/>
            </a:br>
            <a:r>
              <a:rPr lang="en-US" sz="4400" dirty="0" smtClean="0"/>
              <a:t>What is to bear arms?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426200" y="3505200"/>
            <a:ext cx="6096000" cy="5664200"/>
          </a:xfrm>
        </p:spPr>
        <p:txBody>
          <a:bodyPr/>
          <a:lstStyle/>
          <a:p>
            <a:r>
              <a:rPr lang="en-US" sz="6600" dirty="0" smtClean="0"/>
              <a:t>Yes, I am</a:t>
            </a:r>
            <a:r>
              <a:rPr lang="en-US" sz="6600" dirty="0" smtClean="0"/>
              <a:t>.</a:t>
            </a:r>
          </a:p>
          <a:p>
            <a:r>
              <a:rPr lang="en-US" sz="6600" dirty="0" smtClean="0"/>
              <a:t>I will use a weapon to protect the US.</a:t>
            </a:r>
            <a:endParaRPr lang="en-US" sz="66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9" y="4105044"/>
            <a:ext cx="5567419" cy="427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sz="5400" dirty="0" smtClean="0"/>
              <a:t>Are you willing to perform non-combatant services for the US Army</a:t>
            </a:r>
            <a:r>
              <a:rPr lang="en-US" sz="5400" dirty="0" smtClean="0"/>
              <a:t>?</a:t>
            </a:r>
            <a:br>
              <a:rPr lang="en-US" sz="5400" dirty="0" smtClean="0"/>
            </a:br>
            <a:r>
              <a:rPr lang="en-US" sz="5400" dirty="0" smtClean="0"/>
              <a:t>What is non-combatant?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959600" y="3505200"/>
            <a:ext cx="5562600" cy="5664200"/>
          </a:xfrm>
        </p:spPr>
        <p:txBody>
          <a:bodyPr/>
          <a:lstStyle/>
          <a:p>
            <a:r>
              <a:rPr lang="en-US" sz="4800" dirty="0" smtClean="0"/>
              <a:t>Yes, I am</a:t>
            </a:r>
            <a:r>
              <a:rPr lang="en-US" sz="4800" dirty="0" smtClean="0"/>
              <a:t>.</a:t>
            </a:r>
          </a:p>
          <a:p>
            <a:r>
              <a:rPr lang="en-US" sz="4800" dirty="0" smtClean="0"/>
              <a:t>I will help the US armed forces without using a weapon.</a:t>
            </a:r>
            <a:endParaRPr lang="en-US" sz="48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71" y="4572000"/>
            <a:ext cx="5971729" cy="456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028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dirty="0" smtClean="0"/>
              <a:t>Are you willing to help the government during a national emergency?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am.</a:t>
            </a:r>
            <a:endParaRPr lang="en-US" sz="66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244294"/>
            <a:ext cx="6244438" cy="473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028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 smtClean="0"/>
              <a:t>What is your date of birth?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My date of birth is (month, day, year)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69" y="3418210"/>
            <a:ext cx="5503231" cy="420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dirty="0" smtClean="0"/>
              <a:t>Congratulations! You’ll be a great US citizen!!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3505200"/>
            <a:ext cx="4648200" cy="5664200"/>
          </a:xfrm>
        </p:spPr>
        <p:txBody>
          <a:bodyPr/>
          <a:lstStyle/>
          <a:p>
            <a:r>
              <a:rPr lang="en-US" sz="6600" dirty="0" smtClean="0"/>
              <a:t>Thank you!!!!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9800" y="5029200"/>
            <a:ext cx="6721987" cy="2819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6382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 smtClean="0"/>
              <a:t>What is your date of permanent residence?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My date of permanent residence is (month, day, year)</a:t>
            </a:r>
            <a:endParaRPr lang="en-US" sz="36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886200"/>
            <a:ext cx="5648326" cy="427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583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 smtClean="0"/>
              <a:t>What is your country of birth?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My country of birth is (country)</a:t>
            </a:r>
            <a:endParaRPr lang="en-US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68" y="3243671"/>
            <a:ext cx="5731832" cy="437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583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sz="4400" dirty="0" smtClean="0"/>
              <a:t>Are you requesting an accommodation because of a disability?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No.</a:t>
            </a:r>
          </a:p>
          <a:p>
            <a:r>
              <a:rPr lang="en-US" sz="3600" dirty="0" smtClean="0"/>
              <a:t>Yes, my disability is …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3687050"/>
            <a:ext cx="4572000" cy="444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9291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sz="4400" dirty="0" smtClean="0"/>
              <a:t>What is your phone number?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3505200"/>
            <a:ext cx="5638800" cy="5664200"/>
          </a:xfrm>
        </p:spPr>
        <p:txBody>
          <a:bodyPr/>
          <a:lstStyle/>
          <a:p>
            <a:r>
              <a:rPr lang="en-US" sz="3600" dirty="0" smtClean="0"/>
              <a:t>My phone number is (XXX) XXX-XXXX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4430" y="3121211"/>
            <a:ext cx="3823970" cy="4498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2538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What is your current home address?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3505200"/>
            <a:ext cx="5943600" cy="5664200"/>
          </a:xfrm>
        </p:spPr>
        <p:txBody>
          <a:bodyPr/>
          <a:lstStyle/>
          <a:p>
            <a:r>
              <a:rPr lang="en-US" sz="4400" dirty="0" smtClean="0"/>
              <a:t>My current home address is …..</a:t>
            </a:r>
            <a:endParaRPr lang="en-US" sz="44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99" y="3962400"/>
            <a:ext cx="5796844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D7E2EE"/>
      </a:lt1>
      <a:dk2>
        <a:srgbClr val="281D11"/>
      </a:dk2>
      <a:lt2>
        <a:srgbClr val="000000"/>
      </a:lt2>
      <a:accent1>
        <a:srgbClr val="D7E2EE"/>
      </a:accent1>
      <a:accent2>
        <a:srgbClr val="333399"/>
      </a:accent2>
      <a:accent3>
        <a:srgbClr val="ACABAA"/>
      </a:accent3>
      <a:accent4>
        <a:srgbClr val="B7C1CB"/>
      </a:accent4>
      <a:accent5>
        <a:srgbClr val="E8EEF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Stone Sans ITC TT-Semi"/>
        <a:ea typeface="ヒラギノ角ゴ ProN W3"/>
        <a:cs typeface="ヒラギノ角ゴ ProN W3"/>
      </a:majorFont>
      <a:minorFont>
        <a:latin typeface="Stone Sans ITC TT-Sem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Pages>0</Pages>
  <Words>750</Words>
  <Characters>0</Characters>
  <Application>Microsoft Office PowerPoint</Application>
  <PresentationFormat>Custom</PresentationFormat>
  <Lines>0</Lines>
  <Paragraphs>103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Title &amp; Subtitle</vt:lpstr>
      <vt:lpstr>Title, Bullets &amp; Photo</vt:lpstr>
      <vt:lpstr>Basic Citizenship Interview</vt:lpstr>
      <vt:lpstr>How are you eligible to become a US citizen?</vt:lpstr>
      <vt:lpstr>What is your current legal name?</vt:lpstr>
      <vt:lpstr>What is your date of birth?</vt:lpstr>
      <vt:lpstr>What is your date of permanent residence?</vt:lpstr>
      <vt:lpstr>What is your country of birth?</vt:lpstr>
      <vt:lpstr>Are you requesting an accommodation because of a disability?</vt:lpstr>
      <vt:lpstr>What is your phone number?</vt:lpstr>
      <vt:lpstr>What is your current home address?</vt:lpstr>
      <vt:lpstr>Was your mother or father a US citizen before you were 18 years old?</vt:lpstr>
      <vt:lpstr>Do  you work or go to school?</vt:lpstr>
      <vt:lpstr>Have you taken any trips outside the US?</vt:lpstr>
      <vt:lpstr>What is your marital status?</vt:lpstr>
      <vt:lpstr>What is the name of your spouse? Is s/he a US citizen?</vt:lpstr>
      <vt:lpstr>What is the date of your marriage?</vt:lpstr>
      <vt:lpstr>Do you have any children? What are their names?</vt:lpstr>
      <vt:lpstr>Have you ever claimed to be a US citizen?</vt:lpstr>
      <vt:lpstr>Have you ever voted in any US elections?</vt:lpstr>
      <vt:lpstr>Do you have any title of nobility in a foreign country?</vt:lpstr>
      <vt:lpstr>Have you ever been declared legally incompetent? What is legally incompetent?</vt:lpstr>
      <vt:lpstr>Do you pay your taxes every year?</vt:lpstr>
      <vt:lpstr>Do you owe any overdue taxes?</vt:lpstr>
      <vt:lpstr>Do you belong to any groups or organizations?</vt:lpstr>
      <vt:lpstr>Have you ever been a member of the Communist party? What is communism?</vt:lpstr>
      <vt:lpstr>Have you ever been a terrorist? What is terrorism?</vt:lpstr>
      <vt:lpstr>Have you ever badly hurt or killed a person on purpose?</vt:lpstr>
      <vt:lpstr>Have you ever been a member of a military unit or rebel group?</vt:lpstr>
      <vt:lpstr>Have you ever been arrested or committed a crime?</vt:lpstr>
      <vt:lpstr>Have you ever been a habitual drunkard? What is a drunkard?</vt:lpstr>
      <vt:lpstr>Have you ever sold or smuggled illegal drugs?</vt:lpstr>
      <vt:lpstr>Have you ever gambled illegally?</vt:lpstr>
      <vt:lpstr>Have you ever lied to the US Government to get public benefits (e.g. welfare)?</vt:lpstr>
      <vt:lpstr>Have you ever been deported? What is deported?</vt:lpstr>
      <vt:lpstr>Do you support the Constitution and the form of government of the US?</vt:lpstr>
      <vt:lpstr>Are you willing to take the full Oath of Allegiance to the US Government?</vt:lpstr>
      <vt:lpstr>Do you understand the full Oath of Allegiance to the United States?</vt:lpstr>
      <vt:lpstr>If the law requires it, are you willing to bear arms in the US Army? What is to bear arms?</vt:lpstr>
      <vt:lpstr>Are you willing to perform non-combatant services for the US Army? What is non-combatant?</vt:lpstr>
      <vt:lpstr>Are you willing to help the government during a national emergency?</vt:lpstr>
      <vt:lpstr>Congratulations! You’ll be a great US citizen!!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Governance</dc:title>
  <dc:creator>Alison Mc Lin</dc:creator>
  <cp:lastModifiedBy>Alison Mc Lin</cp:lastModifiedBy>
  <cp:revision>32</cp:revision>
  <dcterms:modified xsi:type="dcterms:W3CDTF">2018-01-25T20:47:54Z</dcterms:modified>
</cp:coreProperties>
</file>