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815" r:id="rId2"/>
    <p:sldMasterId id="2147483900" r:id="rId3"/>
    <p:sldMasterId id="2147483997" r:id="rId4"/>
    <p:sldMasterId id="2147484009" r:id="rId5"/>
    <p:sldMasterId id="2147484021" r:id="rId6"/>
    <p:sldMasterId id="2147484033" r:id="rId7"/>
  </p:sldMasterIdLst>
  <p:notesMasterIdLst>
    <p:notesMasterId r:id="rId34"/>
  </p:notesMasterIdLst>
  <p:sldIdLst>
    <p:sldId id="289" r:id="rId8"/>
    <p:sldId id="551" r:id="rId9"/>
    <p:sldId id="537" r:id="rId10"/>
    <p:sldId id="538" r:id="rId11"/>
    <p:sldId id="536" r:id="rId12"/>
    <p:sldId id="297" r:id="rId13"/>
    <p:sldId id="540" r:id="rId14"/>
    <p:sldId id="541" r:id="rId15"/>
    <p:sldId id="542" r:id="rId16"/>
    <p:sldId id="543" r:id="rId17"/>
    <p:sldId id="544" r:id="rId18"/>
    <p:sldId id="545" r:id="rId19"/>
    <p:sldId id="511" r:id="rId20"/>
    <p:sldId id="512" r:id="rId21"/>
    <p:sldId id="513" r:id="rId22"/>
    <p:sldId id="514" r:id="rId23"/>
    <p:sldId id="429" r:id="rId24"/>
    <p:sldId id="371" r:id="rId25"/>
    <p:sldId id="546" r:id="rId26"/>
    <p:sldId id="547" r:id="rId27"/>
    <p:sldId id="548" r:id="rId28"/>
    <p:sldId id="549" r:id="rId29"/>
    <p:sldId id="550" r:id="rId30"/>
    <p:sldId id="533" r:id="rId31"/>
    <p:sldId id="479" r:id="rId32"/>
    <p:sldId id="437" r:id="rId3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7258" autoAdjust="0"/>
  </p:normalViewPr>
  <p:slideViewPr>
    <p:cSldViewPr>
      <p:cViewPr varScale="1">
        <p:scale>
          <a:sx n="63" d="100"/>
          <a:sy n="63" d="100"/>
        </p:scale>
        <p:origin x="16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presProps" Target="presProps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091669-0799-47AB-B755-0543853D6516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1BAA71-E362-42B2-B12D-8181C94E5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5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F1F154F-46FD-4FE0-AC73-C598A4449F04}" type="slidenum">
              <a:rPr lang="en-US" altLang="en-US">
                <a:solidFill>
                  <a:prstClr val="black"/>
                </a:solidFill>
              </a:rPr>
              <a:pPr eaLnBrk="1" hangingPunct="1"/>
              <a:t>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7C18B1-703F-4B70-B373-9AA7DF6F8085}" type="slidenum">
              <a:rPr lang="en-US" altLang="en-US">
                <a:solidFill>
                  <a:prstClr val="black"/>
                </a:solidFill>
              </a:rPr>
              <a:pPr eaLnBrk="1" hangingPunct="1"/>
              <a:t>16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BAA71-E362-42B2-B12D-8181C94E5CAE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0932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16.  R:  </a:t>
            </a:r>
            <a:r>
              <a:rPr lang="en-US" altLang="en-US" b="1" dirty="0"/>
              <a:t>Who lived in America first?</a:t>
            </a:r>
            <a:endParaRPr lang="en-US" altLang="en-US" dirty="0"/>
          </a:p>
          <a:p>
            <a:r>
              <a:rPr lang="en-US" altLang="en-US" dirty="0"/>
              <a:t>      W: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b="1" dirty="0"/>
              <a:t>The American Indians lived here first.</a:t>
            </a:r>
            <a:endParaRPr lang="en-US" altLang="en-US" dirty="0"/>
          </a:p>
          <a:p>
            <a:r>
              <a:rPr lang="en-US" altLang="en-US" dirty="0"/>
              <a:t>17.  R:  </a:t>
            </a:r>
            <a:r>
              <a:rPr lang="en-US" altLang="en-US" b="1" dirty="0"/>
              <a:t>When is Independence Day?</a:t>
            </a:r>
            <a:endParaRPr lang="en-US" altLang="en-US" dirty="0"/>
          </a:p>
          <a:p>
            <a:r>
              <a:rPr lang="en-US" altLang="en-US" dirty="0"/>
              <a:t>      W:  </a:t>
            </a:r>
            <a:r>
              <a:rPr lang="en-US" altLang="en-US" b="1" dirty="0"/>
              <a:t>Independence Day is in July.</a:t>
            </a:r>
            <a:endParaRPr lang="en-US" altLang="en-US" dirty="0"/>
          </a:p>
          <a:p>
            <a:r>
              <a:rPr lang="en-US" altLang="en-US" dirty="0"/>
              <a:t>18.  R:  </a:t>
            </a:r>
            <a:r>
              <a:rPr lang="en-US" altLang="en-US" b="1" dirty="0"/>
              <a:t>Who was the first President?</a:t>
            </a:r>
            <a:endParaRPr lang="en-US" altLang="en-US" dirty="0"/>
          </a:p>
          <a:p>
            <a:r>
              <a:rPr lang="en-US" altLang="en-US" dirty="0"/>
              <a:t>      W:  </a:t>
            </a:r>
            <a:r>
              <a:rPr lang="en-US" altLang="en-US" b="1" dirty="0"/>
              <a:t>Washington was the first President.</a:t>
            </a:r>
            <a:endParaRPr lang="en-US" altLang="en-US" dirty="0"/>
          </a:p>
          <a:p>
            <a:r>
              <a:rPr lang="en-US" altLang="en-US" dirty="0"/>
              <a:t>19.  R:  </a:t>
            </a:r>
            <a:r>
              <a:rPr lang="en-US" altLang="en-US" b="1" dirty="0"/>
              <a:t>Where does Congress meet?</a:t>
            </a:r>
            <a:endParaRPr lang="en-US" altLang="en-US" dirty="0"/>
          </a:p>
          <a:p>
            <a:r>
              <a:rPr lang="en-US" altLang="en-US" dirty="0"/>
              <a:t>      W:  </a:t>
            </a:r>
            <a:r>
              <a:rPr lang="en-US" altLang="en-US" b="1" dirty="0"/>
              <a:t>Congress meets in Washington.</a:t>
            </a:r>
            <a:endParaRPr lang="en-US" altLang="en-US" dirty="0"/>
          </a:p>
          <a:p>
            <a:r>
              <a:rPr lang="en-US" altLang="en-US" dirty="0"/>
              <a:t>20.  R:  </a:t>
            </a:r>
            <a:r>
              <a:rPr lang="en-US" altLang="en-US" b="1" dirty="0"/>
              <a:t>When is Columbus Day?</a:t>
            </a:r>
            <a:endParaRPr lang="en-US" altLang="en-US" dirty="0"/>
          </a:p>
          <a:p>
            <a:r>
              <a:rPr lang="en-US" altLang="en-US" dirty="0"/>
              <a:t>      W:  </a:t>
            </a:r>
            <a:r>
              <a:rPr lang="en-US" altLang="en-US" b="1" dirty="0"/>
              <a:t>Columbus Day is in October.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B0826-18BC-4B77-8D95-C99675017EE8}" type="slidenum">
              <a:rPr lang="en-US" altLang="en-US" smtClean="0">
                <a:solidFill>
                  <a:prstClr val="black"/>
                </a:solidFill>
              </a:rPr>
              <a:pPr/>
              <a:t>24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58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5A486DD-FF5F-4875-89EE-BEA2554156A1}" type="slidenum">
              <a:rPr lang="en-US" altLang="en-US">
                <a:solidFill>
                  <a:prstClr val="black"/>
                </a:solidFill>
              </a:rPr>
              <a:pPr eaLnBrk="1" hangingPunct="1"/>
              <a:t>8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3B3C8E4-816C-4905-AF27-3DECEEF308EE}" type="slidenum">
              <a:rPr lang="en-US" altLang="en-US">
                <a:solidFill>
                  <a:prstClr val="black"/>
                </a:solidFill>
              </a:rPr>
              <a:pPr eaLnBrk="1" hangingPunct="1"/>
              <a:t>9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C934F11-FBC7-4EFE-BD8B-75DCEDF890C3}" type="slidenum">
              <a:rPr lang="en-US" altLang="en-US">
                <a:solidFill>
                  <a:prstClr val="black"/>
                </a:solidFill>
              </a:rPr>
              <a:pPr eaLnBrk="1" hangingPunct="1"/>
              <a:t>10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D1D8E0-311B-465C-9C64-215569F34E49}" type="slidenum">
              <a:rPr lang="en-US" altLang="en-US">
                <a:solidFill>
                  <a:prstClr val="black"/>
                </a:solidFill>
              </a:rPr>
              <a:pPr eaLnBrk="1" hangingPunct="1"/>
              <a:t>11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1D76B4B-EFC3-4540-BB48-019C16EED318}" type="slidenum">
              <a:rPr lang="en-US" altLang="en-US">
                <a:solidFill>
                  <a:prstClr val="black"/>
                </a:solidFill>
              </a:rPr>
              <a:pPr eaLnBrk="1" hangingPunct="1"/>
              <a:t>12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DA5B7FD-6483-4B61-9F87-357AFF5C0590}" type="slidenum">
              <a:rPr lang="en-US" altLang="en-US">
                <a:solidFill>
                  <a:prstClr val="black"/>
                </a:solidFill>
              </a:rPr>
              <a:pPr eaLnBrk="1" hangingPunct="1"/>
              <a:t>13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F4AB6E6-18EE-4540-993C-BA8DAFF40508}" type="slidenum">
              <a:rPr lang="en-US" altLang="en-US">
                <a:solidFill>
                  <a:prstClr val="black"/>
                </a:solidFill>
              </a:rPr>
              <a:pPr eaLnBrk="1" hangingPunct="1"/>
              <a:t>14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10D4B88-B2DB-40B2-AC61-14DFC1E8836D}" type="slidenum">
              <a:rPr lang="en-US" altLang="en-US">
                <a:solidFill>
                  <a:prstClr val="black"/>
                </a:solidFill>
              </a:rPr>
              <a:pPr eaLnBrk="1" hangingPunct="1"/>
              <a:t>15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670FFBC-6F58-40FB-B689-3CF68BF5A472}" type="datetimeFigureOut">
              <a:rPr lang="en-US"/>
              <a:pPr>
                <a:defRPr/>
              </a:pPr>
              <a:t>9/24/2019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192ED20-2DDA-42AB-B46C-DA98D8E5F6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9082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4BEF2-AD8D-4692-9937-2D298B5BD3B0}" type="datetimeFigureOut">
              <a:rPr lang="en-US"/>
              <a:pPr>
                <a:defRPr/>
              </a:pPr>
              <a:t>9/24/2019</a:t>
            </a:fld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2F51F-492D-45EA-A19A-96D7D8188E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0319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58214-0941-4095-9328-0921DA7B326D}" type="datetimeFigureOut">
              <a:rPr lang="en-US"/>
              <a:pPr>
                <a:defRPr/>
              </a:pPr>
              <a:t>9/24/2019</a:t>
            </a:fld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5E1F6-971D-46CA-932A-F17C7637CB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5529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670FFBC-6F58-40FB-B689-3CF68BF5A472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9/24/2019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192ED20-2DDA-42AB-B46C-DA98D8E5F6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0036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4B14D-18F0-45B1-8D16-716A88463C24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9/24/2019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7250B-1FE8-4A3B-A6F6-999162904B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82008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235B7B1-3828-4464-9236-FE1F9DC21E7B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9/24/2019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62AD0FB-F177-427D-B389-DBE086BEB4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59409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1888F-70FD-4E57-B617-47999E2FE133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9/24/2019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B2A48-A375-4C65-8BB9-40DA539B22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48802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0D77C-DDA2-4F3E-AFAA-B6E2C5B7F303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9/24/2019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0B9B5-9748-4CE0-BAE3-C6EDDDF404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06376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62985-6CA8-4BC4-9129-F93158FF1783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9/24/2019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DA84E-491B-420B-9D68-5A67098DBE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67493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9F74E7C-E7D6-4BF7-BF49-3EE923BE6FF5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9/24/2019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43AA0E4-E96F-42EC-995B-89A2345328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99646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A5471-DD68-4C24-AB94-C14EA0550A93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9/24/2019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EF7CD-311F-4AFD-8E70-779CBABDB1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9690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4B14D-18F0-45B1-8D16-716A88463C24}" type="datetimeFigureOut">
              <a:rPr lang="en-US"/>
              <a:pPr>
                <a:defRPr/>
              </a:pPr>
              <a:t>9/24/2019</a:t>
            </a:fld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7250B-1FE8-4A3B-A6F6-999162904B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14017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 Single Corner Rectangle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258AF68-36D0-4D6A-BFC1-B0447541D3EA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9/24/2019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FAA46F9-208A-4738-9B53-5B28C388F5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19209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4BEF2-AD8D-4692-9937-2D298B5BD3B0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9/24/2019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2F51F-492D-45EA-A19A-96D7D8188E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9332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58214-0941-4095-9328-0921DA7B326D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9/24/2019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5E1F6-971D-46CA-932A-F17C7637CB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92593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670FFBC-6F58-40FB-B689-3CF68BF5A472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9/24/2019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192ED20-2DDA-42AB-B46C-DA98D8E5F6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10743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4B14D-18F0-45B1-8D16-716A88463C24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9/24/2019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7250B-1FE8-4A3B-A6F6-999162904B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35295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235B7B1-3828-4464-9236-FE1F9DC21E7B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9/24/2019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62AD0FB-F177-427D-B389-DBE086BEB4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82382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1888F-70FD-4E57-B617-47999E2FE133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9/24/2019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B2A48-A375-4C65-8BB9-40DA539B22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27738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0D77C-DDA2-4F3E-AFAA-B6E2C5B7F303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9/24/2019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0B9B5-9748-4CE0-BAE3-C6EDDDF404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23552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62985-6CA8-4BC4-9129-F93158FF1783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9/24/2019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DA84E-491B-420B-9D68-5A67098DBE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80013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9F74E7C-E7D6-4BF7-BF49-3EE923BE6FF5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9/24/2019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43AA0E4-E96F-42EC-995B-89A2345328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2095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235B7B1-3828-4464-9236-FE1F9DC21E7B}" type="datetimeFigureOut">
              <a:rPr lang="en-US"/>
              <a:pPr>
                <a:defRPr/>
              </a:pPr>
              <a:t>9/24/2019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62AD0FB-F177-427D-B389-DBE086BEB4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72045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A5471-DD68-4C24-AB94-C14EA0550A93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9/24/2019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EF7CD-311F-4AFD-8E70-779CBABDB1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55712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 Single Corner Rectangle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258AF68-36D0-4D6A-BFC1-B0447541D3EA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9/24/2019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FAA46F9-208A-4738-9B53-5B28C388F5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62976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4BEF2-AD8D-4692-9937-2D298B5BD3B0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9/24/2019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2F51F-492D-45EA-A19A-96D7D8188E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41055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58214-0941-4095-9328-0921DA7B326D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9/24/2019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5E1F6-971D-46CA-932A-F17C7637CB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61298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www.elcivics.com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Civics History and Government Test for Citizenship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76CE9-C3EB-48A3-8904-FDBCD13DFB7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3832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www.elcivics.com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Civics History and Government Test for Citizenship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833E79-7D2F-4987-A456-EFEAB908463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292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www.elcivics.com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Civics History and Government Test for Citizenship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ED3DE-17DB-4D51-8D25-D220377094C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0604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www.elcivics.com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Civics History and Government Test for Citizenship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AC487-5228-4658-8975-BD7B283FC9C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1875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www.elcivics.com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Civics History and Government Test for Citizenship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887B7-B68B-4ECD-B288-FCDC29E3AB6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0320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www.elcivics.com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Civics History and Government Test for Citizenship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8E073C-A2AB-4704-B725-5AC2BCAC24C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244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1888F-70FD-4E57-B617-47999E2FE133}" type="datetimeFigureOut">
              <a:rPr lang="en-US"/>
              <a:pPr>
                <a:defRPr/>
              </a:pPr>
              <a:t>9/24/2019</a:t>
            </a:fld>
            <a:endParaRPr lang="en-US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B2A48-A375-4C65-8BB9-40DA539B22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7377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www.elcivics.com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Civics History and Government Test for Citizenship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B2A76-33F4-45AB-977B-2C28ACDB681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3902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www.elcivics.com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Civics History and Government Test for Citizenship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0C8133-7588-4A09-8031-49220F4094D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5015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www.elcivics.com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Civics History and Government Test for Citizenship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B1803-08D5-454C-8F58-8AB86C0C4A0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8220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www.elcivics.com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Civics History and Government Test for Citizenship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E0C24-A68B-4AD4-AA6E-C83EC78E2B7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4495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www.elcivics.com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Civics History and Government Test for Citizenship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F7999-16CA-4C55-97A5-472F922F6E7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6938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5000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61961"/>
                  <a:invGamma/>
                </a:schemeClr>
              </a:gs>
              <a:gs pos="5000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kumimoji="1" lang="en-US" altLang="en-US" sz="2400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685800" y="2438400"/>
            <a:ext cx="84566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kumimoji="1" lang="en-US" altLang="en-US" sz="2400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>
                <a:latin typeface="Times New Roman" pitchFamily="18" charset="0"/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F4F1425-D025-4FB1-9290-03642BA18194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0" y="3505200"/>
            <a:ext cx="47244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kumimoji="1" lang="en-US" altLang="en-US" sz="2400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51454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528AF3-472C-47F8-97DF-36E1C4E7FB8C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1203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5062A7-2ACE-4EA7-86A9-6E41466994A0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6682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60B315-D4C7-4B4F-BF05-0FB3BE109954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8769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E6A5CB-2304-4FDB-BA21-4FC6DA4419D7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711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0D77C-DDA2-4F3E-AFAA-B6E2C5B7F303}" type="datetimeFigureOut">
              <a:rPr lang="en-US"/>
              <a:pPr>
                <a:defRPr/>
              </a:pPr>
              <a:t>9/24/2019</a:t>
            </a:fld>
            <a:endParaRPr lang="en-US"/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0B9B5-9748-4CE0-BAE3-C6EDDDF404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18633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06B802-0F94-4CF9-B1FD-FBC0B811EDFA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6210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792702-D5D6-40E8-89CF-CBCABBE43B7B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0213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8B47F6-342A-4E0E-BDAE-B825502ACBBA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3047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CB5A28-3656-4C38-A876-65365B6D6A72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2274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8319A6-721F-4E84-AEF5-40C0F825879F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86345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212FEA-1000-462E-8858-99D7A822D6D0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8841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www.elcivics.com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Civics History and Government Test for Citizenship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F6D76-4770-4588-8008-7F2E5F1B233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50394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www.elcivics.com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Civics History and Government Test for Citizenship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11C45-A205-403A-A418-99B33C89176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08638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www.elcivics.com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Civics History and Government Test for Citizenship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62368-C6C3-4C03-B442-0140A78AA65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59605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www.elcivics.com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Civics History and Government Test for Citizenship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D4940-0442-4D6E-BFD0-927D2D823D7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174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62985-6CA8-4BC4-9129-F93158FF1783}" type="datetimeFigureOut">
              <a:rPr lang="en-US"/>
              <a:pPr>
                <a:defRPr/>
              </a:pPr>
              <a:t>9/24/2019</a:t>
            </a:fld>
            <a:endParaRPr lang="en-US"/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DA84E-491B-420B-9D68-5A67098DBE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40507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www.elcivics.com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Civics History and Government Test for Citizenship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A79F3-FBD4-4C44-9325-E529CED4671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73439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www.elcivics.com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Civics History and Government Test for Citizenship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6F220-EAE4-4DA0-A3B5-36C883D9960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15147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www.elcivics.com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Civics History and Government Test for Citizenship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9F93C-6D64-4BCD-9206-5BD367E7C5E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1355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www.elcivics.com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Civics History and Government Test for Citizenship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D60B0-D37B-402B-A8A2-51840394539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63915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www.elcivics.com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Civics History and Government Test for Citizenship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5275C9-0D8B-4955-BAB1-D9F9A8F4288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05547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www.elcivics.com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Civics History and Government Test for Citizenship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14AC4-368E-4CE9-B53C-34FFEF96568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84295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www.elcivics.com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Civics History and Government Test for Citizenship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A1611-1381-40B9-AEA9-AB9B215EAD8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48310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5000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61961"/>
                  <a:invGamma/>
                </a:schemeClr>
              </a:gs>
              <a:gs pos="5000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kumimoji="1" lang="en-US" altLang="en-US" sz="2400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685800" y="2438400"/>
            <a:ext cx="84566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kumimoji="1" lang="en-US" altLang="en-US" sz="2400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>
                <a:latin typeface="Times New Roman" pitchFamily="18" charset="0"/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359137A-342B-49EF-8848-7254E9B57AA0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0" y="3505200"/>
            <a:ext cx="47244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kumimoji="1" lang="en-US" altLang="en-US" sz="2400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390768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54C0AA-DF4F-4275-850C-4F78F5204498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66428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E29EF9-97C6-43FF-9757-E520C65B952E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505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9F74E7C-E7D6-4BF7-BF49-3EE923BE6FF5}" type="datetimeFigureOut">
              <a:rPr lang="en-US"/>
              <a:pPr>
                <a:defRPr/>
              </a:pPr>
              <a:t>9/24/2019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43AA0E4-E96F-42EC-995B-89A2345328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695795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62A794-3C84-4161-A5F4-B9D109C9BF2B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12683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F3FDF8-05B6-4CE0-A75E-1CF62C22C96B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68800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ECEF99-DDF9-48EB-8112-D12BB420050B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92133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7F5C42-B08F-42D3-9148-515B15A03AA7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85843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BDDA8C-4FC9-4F6B-AC47-449F4A065599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89120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81F243-6A76-4029-9E6E-1A0691BC00AA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61547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89521A-48D9-498C-BEA9-2BBEB6EA48A0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34605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5C9B18-089C-4598-929E-84C246E3EB56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682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A5471-DD68-4C24-AB94-C14EA0550A93}" type="datetimeFigureOut">
              <a:rPr lang="en-US"/>
              <a:pPr>
                <a:defRPr/>
              </a:pPr>
              <a:t>9/24/2019</a:t>
            </a:fld>
            <a:endParaRPr lang="en-US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EF7CD-311F-4AFD-8E70-779CBABDB1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2199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 Single Corner Rectangle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258AF68-36D0-4D6A-BFC1-B0447541D3EA}" type="datetimeFigureOut">
              <a:rPr lang="en-US"/>
              <a:pPr>
                <a:defRPr/>
              </a:pPr>
              <a:t>9/24/2019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FAA46F9-208A-4738-9B53-5B28C388F5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1725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1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20016C2D-9568-4CF3-86D4-6AF89F1DC99C}" type="datetimeFigureOut">
              <a:rPr lang="en-US"/>
              <a:pPr>
                <a:defRPr/>
              </a:pPr>
              <a:t>9/24/2019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rgbClr val="BCB372"/>
                </a:solidFill>
              </a:defRPr>
            </a:lvl1pPr>
          </a:lstStyle>
          <a:p>
            <a:pPr>
              <a:defRPr/>
            </a:pPr>
            <a:fld id="{B689897D-1316-4948-B901-95EE12E9DB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54" r:id="rId2"/>
    <p:sldLayoutId id="2147483762" r:id="rId3"/>
    <p:sldLayoutId id="2147483755" r:id="rId4"/>
    <p:sldLayoutId id="2147483756" r:id="rId5"/>
    <p:sldLayoutId id="2147483757" r:id="rId6"/>
    <p:sldLayoutId id="2147483763" r:id="rId7"/>
    <p:sldLayoutId id="2147483758" r:id="rId8"/>
    <p:sldLayoutId id="2147483764" r:id="rId9"/>
    <p:sldLayoutId id="2147483759" r:id="rId10"/>
    <p:sldLayoutId id="21474837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E49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5194FF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5194FF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FF3326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1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20016C2D-9568-4CF3-86D4-6AF89F1DC99C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9/24/2019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rgbClr val="BCB372"/>
                </a:solidFill>
              </a:defRPr>
            </a:lvl1pPr>
          </a:lstStyle>
          <a:p>
            <a:pPr>
              <a:defRPr/>
            </a:pPr>
            <a:fld id="{B689897D-1316-4948-B901-95EE12E9DB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1736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E49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5194FF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5194FF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FF3326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1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20016C2D-9568-4CF3-86D4-6AF89F1DC99C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9/24/2019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rgbClr val="BCB372"/>
                </a:solidFill>
              </a:defRPr>
            </a:lvl1pPr>
          </a:lstStyle>
          <a:p>
            <a:pPr>
              <a:defRPr/>
            </a:pPr>
            <a:fld id="{B689897D-1316-4948-B901-95EE12E9DB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9828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E49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5194FF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5194FF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FF3326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eaLnBrk="1" hangingPunct="1">
              <a:defRPr/>
            </a:pPr>
            <a:r>
              <a:rPr lang="en-US" altLang="en-US">
                <a:solidFill>
                  <a:srgbClr val="000000"/>
                </a:solidFill>
                <a:latin typeface="Arial" charset="0"/>
                <a:cs typeface="+mn-cs"/>
              </a:rPr>
              <a:t>www.elcivics.com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eaLnBrk="1" hangingPunct="1">
              <a:defRPr/>
            </a:pPr>
            <a:r>
              <a:rPr lang="en-US" altLang="en-US">
                <a:solidFill>
                  <a:srgbClr val="000000"/>
                </a:solidFill>
                <a:latin typeface="Arial" charset="0"/>
                <a:cs typeface="+mn-cs"/>
              </a:rPr>
              <a:t>Civics History and Government Test for Citizenship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eaLnBrk="1" hangingPunct="1">
              <a:defRPr/>
            </a:pPr>
            <a:fld id="{C4145DE7-1BFC-4035-A256-4AF83B2C01B0}" type="slidenum">
              <a:rPr lang="en-US" altLang="en-US">
                <a:solidFill>
                  <a:srgbClr val="000000"/>
                </a:solidFill>
                <a:latin typeface="Arial" charset="0"/>
                <a:cs typeface="+mn-cs"/>
              </a:rPr>
              <a:pPr eaLnBrk="1" hangingPunct="1"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642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  <p:sldLayoutId id="2147483999" r:id="rId2"/>
    <p:sldLayoutId id="2147484000" r:id="rId3"/>
    <p:sldLayoutId id="2147484001" r:id="rId4"/>
    <p:sldLayoutId id="2147484002" r:id="rId5"/>
    <p:sldLayoutId id="2147484003" r:id="rId6"/>
    <p:sldLayoutId id="2147484004" r:id="rId7"/>
    <p:sldLayoutId id="2147484005" r:id="rId8"/>
    <p:sldLayoutId id="2147484006" r:id="rId9"/>
    <p:sldLayoutId id="2147484007" r:id="rId10"/>
    <p:sldLayoutId id="2147484008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kumimoji="1" lang="en-US" altLang="en-US" sz="2400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2400" y="1752600"/>
            <a:ext cx="47244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kumimoji="1" lang="en-US" altLang="en-US" sz="2400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685800" y="6629400"/>
            <a:ext cx="3505200" cy="227013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kumimoji="1" lang="en-US" altLang="en-US" sz="2400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762000" y="762000"/>
            <a:ext cx="83804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kumimoji="1" lang="en-US" altLang="en-US" sz="2400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1" hangingPunct="1"/>
            <a:endParaRPr lang="en-US" altLang="en-US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1" hangingPunct="1"/>
            <a:endParaRPr lang="en-US" altLang="en-US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1" hangingPunct="1"/>
            <a:fld id="{1CDF67A6-D9E0-42FA-B417-790623C83239}" type="slidenum">
              <a:rPr lang="en-US" altLang="en-US">
                <a:solidFill>
                  <a:srgbClr val="FFFFFF"/>
                </a:solidFill>
                <a:latin typeface="Times New Roman" pitchFamily="18" charset="0"/>
                <a:cs typeface="+mn-cs"/>
              </a:rPr>
              <a:pPr eaLnBrk="1" hangingPunct="1"/>
              <a:t>‹#›</a:t>
            </a:fld>
            <a:endParaRPr lang="en-US" altLang="en-US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168446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3" r:id="rId4"/>
    <p:sldLayoutId id="2147484014" r:id="rId5"/>
    <p:sldLayoutId id="2147484015" r:id="rId6"/>
    <p:sldLayoutId id="2147484016" r:id="rId7"/>
    <p:sldLayoutId id="2147484017" r:id="rId8"/>
    <p:sldLayoutId id="2147484018" r:id="rId9"/>
    <p:sldLayoutId id="2147484019" r:id="rId10"/>
    <p:sldLayoutId id="214748402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eaLnBrk="1" hangingPunct="1">
              <a:defRPr/>
            </a:pPr>
            <a:r>
              <a:rPr lang="en-US" altLang="en-US">
                <a:solidFill>
                  <a:srgbClr val="000000"/>
                </a:solidFill>
                <a:latin typeface="Arial" charset="0"/>
              </a:rPr>
              <a:t>www.elcivics.com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eaLnBrk="1" hangingPunct="1">
              <a:defRPr/>
            </a:pPr>
            <a:r>
              <a:rPr lang="en-US" altLang="en-US">
                <a:solidFill>
                  <a:srgbClr val="000000"/>
                </a:solidFill>
                <a:latin typeface="Arial" charset="0"/>
              </a:rPr>
              <a:t>Civics History and Government Test for Citizenship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eaLnBrk="1" hangingPunct="1">
              <a:defRPr/>
            </a:pPr>
            <a:fld id="{96CD00C0-BDC6-4201-BC37-5BD39253B6D5}" type="slidenum">
              <a:rPr lang="en-US" altLang="en-US">
                <a:solidFill>
                  <a:srgbClr val="000000"/>
                </a:solidFill>
                <a:latin typeface="Arial" charset="0"/>
              </a:rPr>
              <a:pPr eaLnBrk="1" hangingPunct="1"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633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kumimoji="1" lang="en-US" altLang="en-US" sz="2400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2400" y="1752600"/>
            <a:ext cx="47244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kumimoji="1" lang="en-US" altLang="en-US" sz="2400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685800" y="6629400"/>
            <a:ext cx="3505200" cy="227013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kumimoji="1" lang="en-US" altLang="en-US" sz="2400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762000" y="762000"/>
            <a:ext cx="83804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kumimoji="1" lang="en-US" altLang="en-US" sz="2400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1" hangingPunct="1"/>
            <a:endParaRPr lang="en-US" altLang="en-US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1" hangingPunct="1"/>
            <a:endParaRPr lang="en-US" altLang="en-US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1" hangingPunct="1"/>
            <a:fld id="{0C24EA18-24AE-4748-A64F-BD6CCF0E67DF}" type="slidenum">
              <a:rPr lang="en-US" altLang="en-US">
                <a:solidFill>
                  <a:srgbClr val="FFFFFF"/>
                </a:solidFill>
                <a:latin typeface="Times New Roman" pitchFamily="18" charset="0"/>
                <a:cs typeface="+mn-cs"/>
              </a:rPr>
              <a:pPr eaLnBrk="1" hangingPunct="1"/>
              <a:t>‹#›</a:t>
            </a:fld>
            <a:endParaRPr lang="en-US" altLang="en-US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767061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34" r:id="rId1"/>
    <p:sldLayoutId id="2147484035" r:id="rId2"/>
    <p:sldLayoutId id="2147484036" r:id="rId3"/>
    <p:sldLayoutId id="2147484037" r:id="rId4"/>
    <p:sldLayoutId id="2147484038" r:id="rId5"/>
    <p:sldLayoutId id="2147484039" r:id="rId6"/>
    <p:sldLayoutId id="2147484040" r:id="rId7"/>
    <p:sldLayoutId id="2147484041" r:id="rId8"/>
    <p:sldLayoutId id="2147484042" r:id="rId9"/>
    <p:sldLayoutId id="2147484043" r:id="rId10"/>
    <p:sldLayoutId id="214748404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americanhistory.si.edu/citizenship/index.htm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caceuscitizenship.weebly.com/uploads/1/0/9/0/10907539/citizenship_study_guide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secure-hwcdn.libsyn.com/p/9/c/0/9c0aa0e8155ad233/USCIS-100-handy-qs.pdf?c_id=4332936&amp;expiration=1505761429&amp;hwt=ab4934cb0d51112e31c22cb91ffff35b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133600"/>
            <a:ext cx="8183563" cy="25146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8800" dirty="0"/>
              <a:t>Civics Corner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953000"/>
            <a:ext cx="8183563" cy="420688"/>
          </a:xfrm>
        </p:spPr>
        <p:txBody>
          <a:bodyPr/>
          <a:lstStyle/>
          <a:p>
            <a:pPr marR="0" algn="ctr"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C25F1E"/>
                </a:solidFill>
              </a:rPr>
              <a:t>Part 05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914400"/>
            <a:ext cx="3166533" cy="1676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9508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www.elcivics.com</a:t>
            </a:r>
          </a:p>
        </p:txBody>
      </p:sp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Civics History and Government Test for Citizenship</a:t>
            </a:r>
          </a:p>
        </p:txBody>
      </p:sp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2362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Question 34</a:t>
            </a:r>
            <a:b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Who vetoes bills?</a:t>
            </a:r>
          </a:p>
        </p:txBody>
      </p:sp>
      <p:sp>
        <p:nvSpPr>
          <p:cNvPr id="185347" name="Text Box 3"/>
          <p:cNvSpPr txBox="1">
            <a:spLocks noChangeArrowheads="1"/>
          </p:cNvSpPr>
          <p:nvPr/>
        </p:nvSpPr>
        <p:spPr bwMode="auto">
          <a:xfrm>
            <a:off x="533400" y="5334000"/>
            <a:ext cx="4419600" cy="6413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000000"/>
                </a:solidFill>
              </a:rPr>
              <a:t>the President</a:t>
            </a:r>
          </a:p>
        </p:txBody>
      </p:sp>
      <p:pic>
        <p:nvPicPr>
          <p:cNvPr id="1127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816100"/>
            <a:ext cx="4886325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001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www.elcivics.com</a:t>
            </a:r>
          </a:p>
        </p:txBody>
      </p:sp>
      <p:sp>
        <p:nvSpPr>
          <p:cNvPr id="1229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Civics History and Government Test for Citizenship</a:t>
            </a:r>
          </a:p>
        </p:txBody>
      </p:sp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76200"/>
            <a:ext cx="7772400" cy="18288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Question 35</a:t>
            </a:r>
            <a:b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What does the President’s Cabinet do?</a:t>
            </a:r>
          </a:p>
        </p:txBody>
      </p:sp>
      <p:sp>
        <p:nvSpPr>
          <p:cNvPr id="187395" name="Text Box 3"/>
          <p:cNvSpPr txBox="1">
            <a:spLocks noChangeArrowheads="1"/>
          </p:cNvSpPr>
          <p:nvPr/>
        </p:nvSpPr>
        <p:spPr bwMode="auto">
          <a:xfrm>
            <a:off x="652463" y="6019800"/>
            <a:ext cx="5943600" cy="6413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000000"/>
                </a:solidFill>
              </a:rPr>
              <a:t>advises the President</a:t>
            </a:r>
          </a:p>
        </p:txBody>
      </p:sp>
      <p:pic>
        <p:nvPicPr>
          <p:cNvPr id="1229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219200"/>
            <a:ext cx="4200525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932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www.elcivics.com</a:t>
            </a:r>
          </a:p>
        </p:txBody>
      </p:sp>
      <p:sp>
        <p:nvSpPr>
          <p:cNvPr id="1331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Civics History and Government Test for Citizenship</a:t>
            </a:r>
          </a:p>
        </p:txBody>
      </p:sp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76200"/>
            <a:ext cx="7772400" cy="16764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Question 36</a:t>
            </a:r>
            <a:b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What are </a:t>
            </a:r>
            <a:r>
              <a:rPr lang="en-US" altLang="en-US" sz="4000" b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two</a:t>
            </a:r>
            <a:r>
              <a:rPr lang="en-US" altLang="en-US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 Cabinet-level positions?</a:t>
            </a:r>
          </a:p>
        </p:txBody>
      </p:sp>
      <p:sp>
        <p:nvSpPr>
          <p:cNvPr id="189443" name="Text Box 3"/>
          <p:cNvSpPr txBox="1">
            <a:spLocks noChangeArrowheads="1"/>
          </p:cNvSpPr>
          <p:nvPr/>
        </p:nvSpPr>
        <p:spPr bwMode="auto">
          <a:xfrm>
            <a:off x="838200" y="4343400"/>
            <a:ext cx="7620000" cy="116998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00"/>
                </a:solidFill>
              </a:rPr>
              <a:t>Secretary of Defense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00"/>
                </a:solidFill>
              </a:rPr>
              <a:t>Secretary of State</a:t>
            </a:r>
          </a:p>
        </p:txBody>
      </p:sp>
      <p:pic>
        <p:nvPicPr>
          <p:cNvPr id="1331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295400"/>
            <a:ext cx="2528888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315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www.elcivics.com</a:t>
            </a:r>
          </a:p>
        </p:txBody>
      </p:sp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Civics History and Government Test for Citizenship</a:t>
            </a:r>
          </a:p>
        </p:txBody>
      </p:sp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772400" cy="2362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Question 37</a:t>
            </a:r>
            <a:b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3600" b="1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3600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What does the judicial branch do?</a:t>
            </a:r>
          </a:p>
        </p:txBody>
      </p:sp>
      <p:sp>
        <p:nvSpPr>
          <p:cNvPr id="191491" name="Text Box 3"/>
          <p:cNvSpPr txBox="1">
            <a:spLocks noChangeArrowheads="1"/>
          </p:cNvSpPr>
          <p:nvPr/>
        </p:nvSpPr>
        <p:spPr bwMode="auto">
          <a:xfrm>
            <a:off x="228600" y="3654425"/>
            <a:ext cx="5029200" cy="22891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000000"/>
                </a:solidFill>
                <a:cs typeface="+mn-cs"/>
              </a:rPr>
              <a:t>reviews laws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000000"/>
                </a:solidFill>
                <a:cs typeface="+mn-cs"/>
              </a:rPr>
              <a:t>explains the laws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000000"/>
                </a:solidFill>
                <a:cs typeface="+mn-cs"/>
              </a:rPr>
              <a:t>resolves disputes</a:t>
            </a:r>
          </a:p>
        </p:txBody>
      </p:sp>
      <p:pic>
        <p:nvPicPr>
          <p:cNvPr id="1536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362200"/>
            <a:ext cx="3362325" cy="336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8316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1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1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1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1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www.elcivics.com</a:t>
            </a:r>
          </a:p>
        </p:txBody>
      </p:sp>
      <p:sp>
        <p:nvSpPr>
          <p:cNvPr id="1638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Civics History and Government Test for Citizenship</a:t>
            </a:r>
          </a:p>
        </p:txBody>
      </p:sp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-76200"/>
            <a:ext cx="7772400" cy="2362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Question 38</a:t>
            </a:r>
            <a:b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3600" b="1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3600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What is the highest court in the United States?</a:t>
            </a:r>
          </a:p>
        </p:txBody>
      </p:sp>
      <p:pic>
        <p:nvPicPr>
          <p:cNvPr id="1638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198688"/>
            <a:ext cx="5943600" cy="400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3539" name="Text Box 3"/>
          <p:cNvSpPr txBox="1">
            <a:spLocks noChangeArrowheads="1"/>
          </p:cNvSpPr>
          <p:nvPr/>
        </p:nvSpPr>
        <p:spPr bwMode="auto">
          <a:xfrm>
            <a:off x="1905000" y="5562600"/>
            <a:ext cx="5943600" cy="6413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000000"/>
                </a:solidFill>
                <a:cs typeface="+mn-cs"/>
              </a:rPr>
              <a:t>the Supreme Court</a:t>
            </a:r>
          </a:p>
        </p:txBody>
      </p:sp>
    </p:spTree>
    <p:extLst>
      <p:ext uri="{BB962C8B-B14F-4D97-AF65-F5344CB8AC3E}">
        <p14:creationId xmlns:p14="http://schemas.microsoft.com/office/powerpoint/2010/main" val="2725075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www.elcivics.com</a:t>
            </a:r>
          </a:p>
        </p:txBody>
      </p:sp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Civics History and Government Test for Citizenship</a:t>
            </a:r>
          </a:p>
        </p:txBody>
      </p:sp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-304800"/>
            <a:ext cx="7772400" cy="2362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Question 39</a:t>
            </a:r>
            <a:br>
              <a:rPr lang="en-US" alt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How many justices are on the Supreme Court?</a:t>
            </a:r>
          </a:p>
        </p:txBody>
      </p:sp>
      <p:sp>
        <p:nvSpPr>
          <p:cNvPr id="195587" name="Text Box 3"/>
          <p:cNvSpPr txBox="1">
            <a:spLocks noChangeArrowheads="1"/>
          </p:cNvSpPr>
          <p:nvPr/>
        </p:nvSpPr>
        <p:spPr bwMode="auto">
          <a:xfrm>
            <a:off x="6629400" y="1143000"/>
            <a:ext cx="2438400" cy="6413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000000"/>
                </a:solidFill>
                <a:cs typeface="+mn-cs"/>
              </a:rPr>
              <a:t>nine (9)</a:t>
            </a:r>
          </a:p>
        </p:txBody>
      </p:sp>
      <p:pic>
        <p:nvPicPr>
          <p:cNvPr id="1741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0875"/>
            <a:ext cx="9144000" cy="508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2368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www.elcivics.com</a:t>
            </a:r>
          </a:p>
        </p:txBody>
      </p:sp>
      <p:sp>
        <p:nvSpPr>
          <p:cNvPr id="1843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Civics History and Government Test for Citizenship</a:t>
            </a:r>
          </a:p>
        </p:txBody>
      </p:sp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-76200"/>
            <a:ext cx="7772400" cy="2362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Question 40</a:t>
            </a:r>
            <a:b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3600" b="1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3600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Who is the Chief Justice of the United States?</a:t>
            </a:r>
          </a:p>
        </p:txBody>
      </p:sp>
      <p:pic>
        <p:nvPicPr>
          <p:cNvPr id="1843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190750"/>
            <a:ext cx="4191000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7635" name="Text Box 3"/>
          <p:cNvSpPr txBox="1">
            <a:spLocks noChangeArrowheads="1"/>
          </p:cNvSpPr>
          <p:nvPr/>
        </p:nvSpPr>
        <p:spPr bwMode="auto">
          <a:xfrm>
            <a:off x="1828800" y="5486400"/>
            <a:ext cx="5943600" cy="6413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000000"/>
                </a:solidFill>
                <a:cs typeface="+mn-cs"/>
              </a:rPr>
              <a:t>John  Roberts</a:t>
            </a:r>
          </a:p>
        </p:txBody>
      </p:sp>
    </p:spTree>
    <p:extLst>
      <p:ext uri="{BB962C8B-B14F-4D97-AF65-F5344CB8AC3E}">
        <p14:creationId xmlns:p14="http://schemas.microsoft.com/office/powerpoint/2010/main" val="214814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78184"/>
            <a:ext cx="8183880" cy="1051560"/>
          </a:xfrm>
        </p:spPr>
        <p:txBody>
          <a:bodyPr/>
          <a:lstStyle/>
          <a:p>
            <a:r>
              <a:rPr lang="en-US" dirty="0">
                <a:effectLst/>
                <a:hlinkClick r:id="rId2"/>
              </a:rPr>
              <a:t>Preparing for the Oath</a:t>
            </a:r>
            <a:r>
              <a:rPr lang="en-US" dirty="0">
                <a:effectLst/>
              </a:rPr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n-US" dirty="0" smtClean="0"/>
              <a:t>Congress</a:t>
            </a:r>
            <a:endParaRPr lang="en-US" dirty="0"/>
          </a:p>
          <a:p>
            <a:pPr marL="457200" indent="-457200"/>
            <a:endParaRPr lang="en-US" dirty="0"/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71600"/>
            <a:ext cx="6029325" cy="400658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77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486400"/>
            <a:ext cx="8183880" cy="1051560"/>
          </a:xfrm>
        </p:spPr>
        <p:txBody>
          <a:bodyPr/>
          <a:lstStyle/>
          <a:p>
            <a:r>
              <a:rPr lang="en-US" dirty="0"/>
              <a:t>Dictation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514" y="381000"/>
            <a:ext cx="8123446" cy="5565648"/>
          </a:xfrm>
        </p:spPr>
        <p:txBody>
          <a:bodyPr/>
          <a:lstStyle/>
          <a:p>
            <a:r>
              <a:rPr lang="en-US" dirty="0"/>
              <a:t>Read the sentences out loud.</a:t>
            </a:r>
          </a:p>
          <a:p>
            <a:r>
              <a:rPr lang="en-US" dirty="0"/>
              <a:t>Write down the sentences that I dictate.</a:t>
            </a:r>
          </a:p>
          <a:p>
            <a:endParaRPr lang="en-US" dirty="0">
              <a:hlinkClick r:id="rId3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752600"/>
            <a:ext cx="4963010" cy="3733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468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772400" cy="1143000"/>
          </a:xfrm>
        </p:spPr>
        <p:txBody>
          <a:bodyPr/>
          <a:lstStyle/>
          <a:p>
            <a:r>
              <a:rPr lang="en-US" altLang="en-US" b="1"/>
              <a:t>Read.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057400"/>
            <a:ext cx="8915400" cy="990600"/>
          </a:xfrm>
          <a:solidFill>
            <a:schemeClr val="bg2"/>
          </a:solidFill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altLang="en-US" sz="4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Who lived in America first?</a:t>
            </a: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1143000" y="3200400"/>
            <a:ext cx="7772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1pPr>
            <a:lvl2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CBCBCB"/>
                </a:solidFill>
                <a:cs typeface="+mn-cs"/>
              </a:rPr>
              <a:t>Write.</a:t>
            </a:r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-76200" y="5105400"/>
            <a:ext cx="9144000" cy="13716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rgbClr val="00FFCC"/>
              </a:buClr>
              <a:buFont typeface="Wingdings" pitchFamily="2" charset="2"/>
              <a:buNone/>
            </a:pPr>
            <a:r>
              <a:rPr lang="en-US" alt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The American Indians lived here first.</a:t>
            </a:r>
          </a:p>
        </p:txBody>
      </p:sp>
      <p:sp>
        <p:nvSpPr>
          <p:cNvPr id="66566" name="WordArt 6"/>
          <p:cNvSpPr>
            <a:spLocks noChangeArrowheads="1" noChangeShapeType="1" noTextEdit="1"/>
          </p:cNvSpPr>
          <p:nvPr/>
        </p:nvSpPr>
        <p:spPr bwMode="auto">
          <a:xfrm>
            <a:off x="152400" y="152400"/>
            <a:ext cx="762000" cy="762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/>
            <a:r>
              <a:rPr lang="en-US" sz="48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  <a:cs typeface="+mn-cs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2419220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5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656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6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 animBg="1"/>
      <p:bldP spid="66564" grpId="0"/>
      <p:bldP spid="66565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10200"/>
            <a:ext cx="8183880" cy="1051560"/>
          </a:xfrm>
        </p:spPr>
        <p:txBody>
          <a:bodyPr/>
          <a:lstStyle/>
          <a:p>
            <a:r>
              <a:rPr lang="en-US" dirty="0"/>
              <a:t>Saturday Closures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5867400" cy="4648200"/>
          </a:xfrm>
        </p:spPr>
        <p:txBody>
          <a:bodyPr/>
          <a:lstStyle/>
          <a:p>
            <a:pPr marL="457200" indent="-457200"/>
            <a:r>
              <a:rPr lang="en-US" sz="3600"/>
              <a:t>October 12</a:t>
            </a:r>
          </a:p>
          <a:p>
            <a:pPr marL="457200" indent="-457200"/>
            <a:r>
              <a:rPr lang="en-US" sz="3600"/>
              <a:t>November </a:t>
            </a:r>
            <a:r>
              <a:rPr lang="en-US" sz="3600" dirty="0"/>
              <a:t>30</a:t>
            </a:r>
          </a:p>
          <a:p>
            <a:pPr marL="457200" indent="-457200"/>
            <a:r>
              <a:rPr lang="en-US" sz="3600" dirty="0"/>
              <a:t>December 21 &amp; 28</a:t>
            </a:r>
          </a:p>
          <a:p>
            <a:pPr marL="457200" indent="-457200"/>
            <a:r>
              <a:rPr lang="en-US" sz="3600" dirty="0"/>
              <a:t>January 4</a:t>
            </a:r>
          </a:p>
          <a:p>
            <a:pPr marL="457200" indent="-457200"/>
            <a:r>
              <a:rPr lang="en-US" sz="3600" dirty="0"/>
              <a:t>February 22</a:t>
            </a:r>
          </a:p>
          <a:p>
            <a:pPr marL="457200" indent="-457200"/>
            <a:r>
              <a:rPr lang="en-US" sz="3600" dirty="0"/>
              <a:t>April 11</a:t>
            </a:r>
          </a:p>
          <a:p>
            <a:pPr marL="457200" indent="-457200"/>
            <a:r>
              <a:rPr lang="en-US" sz="3600" dirty="0"/>
              <a:t>May 23</a:t>
            </a:r>
          </a:p>
          <a:p>
            <a:pPr marL="457200" indent="-457200"/>
            <a:r>
              <a:rPr lang="en-US" sz="3600" dirty="0"/>
              <a:t>Last class = May 30</a:t>
            </a:r>
          </a:p>
          <a:p>
            <a:endParaRPr lang="en-US" dirty="0"/>
          </a:p>
        </p:txBody>
      </p:sp>
      <p:pic>
        <p:nvPicPr>
          <p:cNvPr id="1026" name="Picture 2" descr="https://www.lvshaolin.com/wp-content/uploads/2016/11/No-Class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811" y="555207"/>
            <a:ext cx="2979064" cy="261937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18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772400" cy="1143000"/>
          </a:xfrm>
        </p:spPr>
        <p:txBody>
          <a:bodyPr/>
          <a:lstStyle/>
          <a:p>
            <a:r>
              <a:rPr lang="en-US" altLang="en-US" b="1"/>
              <a:t>Read.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057400"/>
            <a:ext cx="8915400" cy="990600"/>
          </a:xfrm>
          <a:solidFill>
            <a:schemeClr val="bg2"/>
          </a:solidFill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altLang="en-US" sz="4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When is Independence Day?</a:t>
            </a:r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1143000" y="3200400"/>
            <a:ext cx="7772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1pPr>
            <a:lvl2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CBCBCB"/>
                </a:solidFill>
                <a:cs typeface="+mn-cs"/>
              </a:rPr>
              <a:t>Write.</a:t>
            </a:r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304800" y="5105400"/>
            <a:ext cx="8763000" cy="10668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rgbClr val="00FFCC"/>
              </a:buClr>
              <a:buFont typeface="Wingdings" pitchFamily="2" charset="2"/>
              <a:buNone/>
            </a:pPr>
            <a:r>
              <a:rPr lang="en-US" altLang="en-US" sz="4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Independence Day is in July.</a:t>
            </a:r>
          </a:p>
        </p:txBody>
      </p:sp>
      <p:sp>
        <p:nvSpPr>
          <p:cNvPr id="68614" name="WordArt 6"/>
          <p:cNvSpPr>
            <a:spLocks noChangeArrowheads="1" noChangeShapeType="1" noTextEdit="1"/>
          </p:cNvSpPr>
          <p:nvPr/>
        </p:nvSpPr>
        <p:spPr bwMode="auto">
          <a:xfrm>
            <a:off x="152400" y="152400"/>
            <a:ext cx="762000" cy="762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/>
            <a:r>
              <a:rPr lang="en-US" sz="48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  <a:cs typeface="+mn-cs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3573216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6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86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8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 animBg="1"/>
      <p:bldP spid="68612" grpId="0"/>
      <p:bldP spid="6861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772400" cy="1143000"/>
          </a:xfrm>
        </p:spPr>
        <p:txBody>
          <a:bodyPr/>
          <a:lstStyle/>
          <a:p>
            <a:r>
              <a:rPr lang="en-US" altLang="en-US" b="1"/>
              <a:t>Read.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057400"/>
            <a:ext cx="8915400" cy="990600"/>
          </a:xfrm>
          <a:solidFill>
            <a:schemeClr val="bg2"/>
          </a:solidFill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altLang="en-US" sz="4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Who was the first President?</a:t>
            </a:r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1143000" y="3200400"/>
            <a:ext cx="7772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1pPr>
            <a:lvl2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CBCBCB"/>
                </a:solidFill>
                <a:cs typeface="+mn-cs"/>
              </a:rPr>
              <a:t>Write.</a:t>
            </a:r>
          </a:p>
        </p:txBody>
      </p:sp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76200" y="5105400"/>
            <a:ext cx="8991600" cy="10668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00FFCC"/>
              </a:buClr>
              <a:buFont typeface="Wingdings" pitchFamily="2" charset="2"/>
              <a:buNone/>
            </a:pPr>
            <a:r>
              <a:rPr lang="en-US" alt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Washington was the first President.</a:t>
            </a:r>
          </a:p>
        </p:txBody>
      </p:sp>
      <p:sp>
        <p:nvSpPr>
          <p:cNvPr id="73734" name="WordArt 6"/>
          <p:cNvSpPr>
            <a:spLocks noChangeArrowheads="1" noChangeShapeType="1" noTextEdit="1"/>
          </p:cNvSpPr>
          <p:nvPr/>
        </p:nvSpPr>
        <p:spPr bwMode="auto">
          <a:xfrm>
            <a:off x="152400" y="152400"/>
            <a:ext cx="762000" cy="762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/>
            <a:r>
              <a:rPr lang="en-US" sz="48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  <a:cs typeface="+mn-cs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349154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37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37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3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 animBg="1"/>
      <p:bldP spid="73732" grpId="0"/>
      <p:bldP spid="73733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772400" cy="1143000"/>
          </a:xfrm>
        </p:spPr>
        <p:txBody>
          <a:bodyPr/>
          <a:lstStyle/>
          <a:p>
            <a:r>
              <a:rPr lang="en-US" altLang="en-US" b="1"/>
              <a:t>Read.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057400"/>
            <a:ext cx="8915400" cy="990600"/>
          </a:xfrm>
          <a:solidFill>
            <a:schemeClr val="bg2"/>
          </a:solidFill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altLang="en-US" sz="4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Where does Congress meet?</a:t>
            </a:r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1143000" y="3200400"/>
            <a:ext cx="7772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1pPr>
            <a:lvl2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CBCBCB"/>
                </a:solidFill>
                <a:cs typeface="+mn-cs"/>
              </a:rPr>
              <a:t>Write.</a:t>
            </a:r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304800" y="5105400"/>
            <a:ext cx="8763000" cy="10668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rgbClr val="00FFCC"/>
              </a:buClr>
              <a:buFont typeface="Wingdings" pitchFamily="2" charset="2"/>
              <a:buNone/>
            </a:pPr>
            <a:r>
              <a:rPr lang="en-US" altLang="en-US" sz="4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Congress meets in Washington.</a:t>
            </a:r>
          </a:p>
        </p:txBody>
      </p:sp>
      <p:sp>
        <p:nvSpPr>
          <p:cNvPr id="71686" name="WordArt 6"/>
          <p:cNvSpPr>
            <a:spLocks noChangeArrowheads="1" noChangeShapeType="1" noTextEdit="1"/>
          </p:cNvSpPr>
          <p:nvPr/>
        </p:nvSpPr>
        <p:spPr bwMode="auto">
          <a:xfrm>
            <a:off x="152400" y="152400"/>
            <a:ext cx="762000" cy="762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/>
            <a:r>
              <a:rPr lang="en-US" sz="48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  <a:cs typeface="+mn-cs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272995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68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168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build="p" animBg="1"/>
      <p:bldP spid="71684" grpId="0"/>
      <p:bldP spid="71685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772400" cy="1143000"/>
          </a:xfrm>
        </p:spPr>
        <p:txBody>
          <a:bodyPr/>
          <a:lstStyle/>
          <a:p>
            <a:r>
              <a:rPr lang="en-US" altLang="en-US" b="1"/>
              <a:t>Read.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057400"/>
            <a:ext cx="8915400" cy="990600"/>
          </a:xfrm>
          <a:solidFill>
            <a:schemeClr val="bg2"/>
          </a:solidFill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altLang="en-US" sz="4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When is Columbus Day?</a:t>
            </a:r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1143000" y="3200400"/>
            <a:ext cx="7772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1pPr>
            <a:lvl2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CBCBCB"/>
                </a:solidFill>
                <a:cs typeface="+mn-cs"/>
              </a:rPr>
              <a:t>Write.</a:t>
            </a:r>
          </a:p>
        </p:txBody>
      </p:sp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304800" y="5105400"/>
            <a:ext cx="8763000" cy="10668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rgbClr val="00FFCC"/>
              </a:buClr>
              <a:buFont typeface="Wingdings" pitchFamily="2" charset="2"/>
              <a:buNone/>
            </a:pPr>
            <a:r>
              <a:rPr lang="en-US" altLang="en-US" sz="4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Columbus Day is in October.</a:t>
            </a:r>
          </a:p>
        </p:txBody>
      </p:sp>
      <p:sp>
        <p:nvSpPr>
          <p:cNvPr id="74758" name="WordArt 6"/>
          <p:cNvSpPr>
            <a:spLocks noChangeArrowheads="1" noChangeShapeType="1" noTextEdit="1"/>
          </p:cNvSpPr>
          <p:nvPr/>
        </p:nvSpPr>
        <p:spPr bwMode="auto">
          <a:xfrm>
            <a:off x="152400" y="152400"/>
            <a:ext cx="762000" cy="762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/>
            <a:r>
              <a:rPr lang="en-US" sz="48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  <a:cs typeface="+mn-cs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134190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47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475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4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build="p" animBg="1"/>
      <p:bldP spid="74756" grpId="0"/>
      <p:bldP spid="74757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382000" cy="1143000"/>
          </a:xfrm>
        </p:spPr>
        <p:txBody>
          <a:bodyPr/>
          <a:lstStyle/>
          <a:p>
            <a:r>
              <a:rPr lang="en-US" altLang="en-US" b="1" dirty="0"/>
              <a:t>Dictation Review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997838"/>
            <a:ext cx="8763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The American Indians lived here first.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Independence Day is in July.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Washington was the first President.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Congress meets in Washington.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Columbus Day is in October.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3522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5486400"/>
            <a:ext cx="8183880" cy="1051560"/>
          </a:xfrm>
        </p:spPr>
        <p:txBody>
          <a:bodyPr/>
          <a:lstStyle/>
          <a:p>
            <a:r>
              <a:rPr lang="en-GB" dirty="0"/>
              <a:t>More Admin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600" b="1" dirty="0"/>
              <a:t>On my desk:</a:t>
            </a:r>
          </a:p>
          <a:p>
            <a:endParaRPr lang="en-GB" sz="3600" b="1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Please fill in the Interview Date sheet.</a:t>
            </a:r>
          </a:p>
          <a:p>
            <a:pPr marL="796925" lvl="1" indent="-514350">
              <a:buFont typeface="+mj-lt"/>
              <a:buAutoNum type="arabicPeriod"/>
            </a:pPr>
            <a:r>
              <a:rPr lang="en-GB" dirty="0"/>
              <a:t>Please email me your results after you’ve had your interview: </a:t>
            </a:r>
            <a:r>
              <a:rPr lang="en-GB" b="1" dirty="0"/>
              <a:t>amclin@cuhsd.org</a:t>
            </a:r>
            <a:r>
              <a:rPr lang="en-GB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Did everyone sign in???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114800"/>
            <a:ext cx="7848996" cy="152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370871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486400"/>
            <a:ext cx="8183880" cy="1051560"/>
          </a:xfrm>
        </p:spPr>
        <p:txBody>
          <a:bodyPr/>
          <a:lstStyle/>
          <a:p>
            <a:r>
              <a:rPr lang="en-US" dirty="0"/>
              <a:t>Take a Break!! 10 minutes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646" y="530225"/>
            <a:ext cx="6870746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7885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486400"/>
            <a:ext cx="8183880" cy="1051560"/>
          </a:xfrm>
        </p:spPr>
        <p:txBody>
          <a:bodyPr>
            <a:normAutofit/>
          </a:bodyPr>
          <a:lstStyle/>
          <a:p>
            <a:r>
              <a:rPr lang="en-US" dirty="0"/>
              <a:t>First Interview Questions!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334000"/>
          </a:xfrm>
        </p:spPr>
        <p:txBody>
          <a:bodyPr/>
          <a:lstStyle/>
          <a:p>
            <a:pPr marL="685800" indent="-338138"/>
            <a:r>
              <a:rPr lang="en-US" b="1" dirty="0">
                <a:solidFill>
                  <a:srgbClr val="7030A0"/>
                </a:solidFill>
              </a:rPr>
              <a:t>Why are you here today?</a:t>
            </a:r>
          </a:p>
          <a:p>
            <a:pPr marL="685800" lvl="1" indent="-338138"/>
            <a:r>
              <a:rPr lang="en-US" dirty="0"/>
              <a:t>I’m here for my citizenship interview.</a:t>
            </a:r>
          </a:p>
          <a:p>
            <a:pPr marL="685800" lvl="1" indent="-338138"/>
            <a:r>
              <a:rPr lang="en-US" dirty="0"/>
              <a:t>I want to become a US citizen</a:t>
            </a:r>
          </a:p>
          <a:p>
            <a:pPr marL="685800" indent="-338138"/>
            <a:r>
              <a:rPr lang="en-US" b="1" dirty="0">
                <a:solidFill>
                  <a:srgbClr val="7030A0"/>
                </a:solidFill>
              </a:rPr>
              <a:t>Why do you want to become a US citizen?</a:t>
            </a:r>
          </a:p>
          <a:p>
            <a:pPr marL="685800" lvl="1" indent="-338138"/>
            <a:r>
              <a:rPr lang="en-US" dirty="0"/>
              <a:t>I love America!</a:t>
            </a:r>
          </a:p>
          <a:p>
            <a:pPr marL="685800" lvl="1" indent="-338138"/>
            <a:r>
              <a:rPr lang="en-US" dirty="0"/>
              <a:t>I want to be able to vote.</a:t>
            </a:r>
          </a:p>
          <a:p>
            <a:pPr marL="685800" lvl="1" indent="-338138"/>
            <a:r>
              <a:rPr lang="en-US" dirty="0"/>
              <a:t>I want a US passport.</a:t>
            </a:r>
          </a:p>
          <a:p>
            <a:pPr marL="685800" lvl="1" indent="-338138"/>
            <a:r>
              <a:rPr lang="en-US" dirty="0"/>
              <a:t>I want to live with my family.</a:t>
            </a:r>
          </a:p>
        </p:txBody>
      </p:sp>
    </p:spTree>
    <p:extLst>
      <p:ext uri="{BB962C8B-B14F-4D97-AF65-F5344CB8AC3E}">
        <p14:creationId xmlns:p14="http://schemas.microsoft.com/office/powerpoint/2010/main" val="155786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486400"/>
            <a:ext cx="8183880" cy="1051560"/>
          </a:xfrm>
        </p:spPr>
        <p:txBody>
          <a:bodyPr>
            <a:normAutofit/>
          </a:bodyPr>
          <a:lstStyle/>
          <a:p>
            <a:r>
              <a:rPr lang="en-US" dirty="0"/>
              <a:t>First Interview Questions!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029200"/>
          </a:xfrm>
        </p:spPr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How are you eligible to become a US citizen?</a:t>
            </a:r>
          </a:p>
          <a:p>
            <a:pPr lvl="1"/>
            <a:r>
              <a:rPr lang="en-US" dirty="0"/>
              <a:t>I have been a permanent resident for (&gt;5) years.</a:t>
            </a:r>
          </a:p>
          <a:p>
            <a:pPr lvl="1"/>
            <a:r>
              <a:rPr lang="en-US" dirty="0"/>
              <a:t>OR</a:t>
            </a:r>
          </a:p>
          <a:p>
            <a:pPr lvl="1"/>
            <a:r>
              <a:rPr lang="en-US" dirty="0"/>
              <a:t>I have been a permanent resident for 3 years and I’m married to a US citizen.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642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486400"/>
            <a:ext cx="8183880" cy="1051560"/>
          </a:xfrm>
        </p:spPr>
        <p:txBody>
          <a:bodyPr>
            <a:normAutofit/>
          </a:bodyPr>
          <a:lstStyle/>
          <a:p>
            <a:r>
              <a:rPr lang="en-US" dirty="0"/>
              <a:t>First Interview Questions!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762000"/>
            <a:ext cx="7239000" cy="5181600"/>
          </a:xfrm>
        </p:spPr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Please remain standing and raise your right hand. Repeat after me:</a:t>
            </a:r>
          </a:p>
          <a:p>
            <a:pPr lvl="1"/>
            <a:r>
              <a:rPr lang="en-US" dirty="0"/>
              <a:t>I promise to tell the truth, the whole truth and nothing but the truth, so help me God.</a:t>
            </a:r>
          </a:p>
          <a:p>
            <a:r>
              <a:rPr lang="en-US" b="1" dirty="0">
                <a:solidFill>
                  <a:srgbClr val="7030A0"/>
                </a:solidFill>
              </a:rPr>
              <a:t>Do you understand what an oath is?</a:t>
            </a:r>
          </a:p>
          <a:p>
            <a:pPr lvl="1"/>
            <a:r>
              <a:rPr lang="en-US" dirty="0"/>
              <a:t>Yes, it is a promise to tell the truth</a:t>
            </a:r>
          </a:p>
          <a:p>
            <a:r>
              <a:rPr lang="en-US" b="1" dirty="0">
                <a:solidFill>
                  <a:srgbClr val="7030A0"/>
                </a:solidFill>
              </a:rPr>
              <a:t>What did you just promise?</a:t>
            </a:r>
          </a:p>
          <a:p>
            <a:r>
              <a:rPr lang="en-US" dirty="0"/>
              <a:t>I promised to tell the truth.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80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295" y="54102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/>
              <a:t>Review of Last Week’s </a:t>
            </a:r>
            <a:r>
              <a:rPr lang="en-US"/>
              <a:t>Civics Qs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n-US" sz="5400" dirty="0"/>
              <a:t>Q31 - 40</a:t>
            </a:r>
          </a:p>
        </p:txBody>
      </p:sp>
      <p:pic>
        <p:nvPicPr>
          <p:cNvPr id="5122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33400"/>
            <a:ext cx="18573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13247"/>
            <a:ext cx="6248400" cy="41625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85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www.elcivics.com</a:t>
            </a:r>
          </a:p>
        </p:txBody>
      </p:sp>
      <p:sp>
        <p:nvSpPr>
          <p:cNvPr id="819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Civics History and Government Test for Citizenship</a:t>
            </a:r>
          </a:p>
        </p:txBody>
      </p:sp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381000"/>
            <a:ext cx="5105400" cy="52578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Question 31</a:t>
            </a:r>
            <a:b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3200" b="1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3200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If both the President and the Vice President can no longer serve, who becomes President?</a:t>
            </a:r>
          </a:p>
        </p:txBody>
      </p:sp>
      <p:sp>
        <p:nvSpPr>
          <p:cNvPr id="179203" name="Text Box 3"/>
          <p:cNvSpPr txBox="1">
            <a:spLocks noChangeArrowheads="1"/>
          </p:cNvSpPr>
          <p:nvPr/>
        </p:nvSpPr>
        <p:spPr bwMode="auto">
          <a:xfrm>
            <a:off x="685800" y="5181600"/>
            <a:ext cx="5791200" cy="6413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000000"/>
                </a:solidFill>
              </a:rPr>
              <a:t>the Speaker of the House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91BDE60-6295-4405-B136-110FABD96F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0"/>
            <a:ext cx="3810000" cy="3285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34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www.elcivics.com</a:t>
            </a:r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Civics History and Government Test for Citizenship</a:t>
            </a:r>
          </a:p>
        </p:txBody>
      </p:sp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-152400"/>
            <a:ext cx="6324600" cy="2362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Question 32</a:t>
            </a:r>
            <a:br>
              <a:rPr lang="en-US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4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Who is the Commander and Chief of the military?</a:t>
            </a:r>
          </a:p>
        </p:txBody>
      </p:sp>
      <p:sp>
        <p:nvSpPr>
          <p:cNvPr id="181251" name="Text Box 3"/>
          <p:cNvSpPr txBox="1">
            <a:spLocks noChangeArrowheads="1"/>
          </p:cNvSpPr>
          <p:nvPr/>
        </p:nvSpPr>
        <p:spPr bwMode="auto">
          <a:xfrm>
            <a:off x="2590800" y="6140450"/>
            <a:ext cx="4114800" cy="6413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000000"/>
                </a:solidFill>
              </a:rPr>
              <a:t>the President</a:t>
            </a:r>
          </a:p>
        </p:txBody>
      </p:sp>
      <p:pic>
        <p:nvPicPr>
          <p:cNvPr id="922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28800"/>
            <a:ext cx="6278563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91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www.elcivics.com</a:t>
            </a:r>
          </a:p>
        </p:txBody>
      </p:sp>
      <p:sp>
        <p:nvSpPr>
          <p:cNvPr id="1024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Civics History and Government Test for Citizenship</a:t>
            </a:r>
          </a:p>
        </p:txBody>
      </p:sp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4582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Question 33</a:t>
            </a:r>
            <a:b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Who signs bills to become law?</a:t>
            </a:r>
          </a:p>
        </p:txBody>
      </p:sp>
      <p:sp>
        <p:nvSpPr>
          <p:cNvPr id="183299" name="Text Box 3"/>
          <p:cNvSpPr txBox="1">
            <a:spLocks noChangeArrowheads="1"/>
          </p:cNvSpPr>
          <p:nvPr/>
        </p:nvSpPr>
        <p:spPr bwMode="auto">
          <a:xfrm>
            <a:off x="2209800" y="6216650"/>
            <a:ext cx="4648200" cy="6413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000000"/>
                </a:solidFill>
              </a:rPr>
              <a:t>the President</a:t>
            </a:r>
          </a:p>
        </p:txBody>
      </p:sp>
      <p:pic>
        <p:nvPicPr>
          <p:cNvPr id="1024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47800"/>
            <a:ext cx="5572125" cy="372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578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So Think Argue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spect">
  <a:themeElements>
    <a:clrScheme name="So Think Argue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Aspect">
  <a:themeElements>
    <a:clrScheme name="So Think Argue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efault Design">
  <a:themeElements>
    <a:clrScheme name="Default Design 13">
      <a:dk1>
        <a:srgbClr val="000000"/>
      </a:dk1>
      <a:lt1>
        <a:srgbClr val="66FFCC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B8FFE2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66FFCC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B8FFE2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roject Overview">
  <a:themeElements>
    <a:clrScheme name="Project Overview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Project Overview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oject Overview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ct Overview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ct Overview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Default Design">
  <a:themeElements>
    <a:clrScheme name="Default Design 13">
      <a:dk1>
        <a:srgbClr val="000000"/>
      </a:dk1>
      <a:lt1>
        <a:srgbClr val="66FFCC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B8FFE2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66FFCC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B8FFE2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Project Overview">
  <a:themeElements>
    <a:clrScheme name="Project Overview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Project Overview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oject Overview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ct Overview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ct Overview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3206</TotalTime>
  <Words>622</Words>
  <Application>Microsoft Office PowerPoint</Application>
  <PresentationFormat>On-screen Show (4:3)</PresentationFormat>
  <Paragraphs>142</Paragraphs>
  <Slides>26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26</vt:i4>
      </vt:variant>
    </vt:vector>
  </HeadingPairs>
  <TitlesOfParts>
    <vt:vector size="40" baseType="lpstr">
      <vt:lpstr>Arial</vt:lpstr>
      <vt:lpstr>Calibri</vt:lpstr>
      <vt:lpstr>Impact</vt:lpstr>
      <vt:lpstr>Times New Roman</vt:lpstr>
      <vt:lpstr>Verdana</vt:lpstr>
      <vt:lpstr>Wingdings</vt:lpstr>
      <vt:lpstr>Wingdings 2</vt:lpstr>
      <vt:lpstr>Aspect</vt:lpstr>
      <vt:lpstr>1_Aspect</vt:lpstr>
      <vt:lpstr>2_Aspect</vt:lpstr>
      <vt:lpstr>Default Design</vt:lpstr>
      <vt:lpstr>Project Overview</vt:lpstr>
      <vt:lpstr>1_Default Design</vt:lpstr>
      <vt:lpstr>1_Project Overview</vt:lpstr>
      <vt:lpstr>Civics Corner</vt:lpstr>
      <vt:lpstr>Saturday Closures</vt:lpstr>
      <vt:lpstr>First Interview Questions!</vt:lpstr>
      <vt:lpstr>First Interview Questions!</vt:lpstr>
      <vt:lpstr>First Interview Questions!</vt:lpstr>
      <vt:lpstr>Review of Last Week’s Civics Qs</vt:lpstr>
      <vt:lpstr>Question 31  If both the President and the Vice President can no longer serve, who becomes President?</vt:lpstr>
      <vt:lpstr>Question 32 Who is the Commander and Chief of the military?</vt:lpstr>
      <vt:lpstr>Question 33 Who signs bills to become law?</vt:lpstr>
      <vt:lpstr>Question 34 Who vetoes bills?</vt:lpstr>
      <vt:lpstr>Question 35 What does the President’s Cabinet do?</vt:lpstr>
      <vt:lpstr>Question 36 What are two Cabinet-level positions?</vt:lpstr>
      <vt:lpstr>Question 37  What does the judicial branch do?</vt:lpstr>
      <vt:lpstr>Question 38  What is the highest court in the United States?</vt:lpstr>
      <vt:lpstr>Question 39 How many justices are on the Supreme Court?</vt:lpstr>
      <vt:lpstr>Question 40  Who is the Chief Justice of the United States?</vt:lpstr>
      <vt:lpstr>Preparing for the Oath:</vt:lpstr>
      <vt:lpstr>Dictation Practice</vt:lpstr>
      <vt:lpstr>Read.</vt:lpstr>
      <vt:lpstr>Read.</vt:lpstr>
      <vt:lpstr>Read.</vt:lpstr>
      <vt:lpstr>Read.</vt:lpstr>
      <vt:lpstr>Read.</vt:lpstr>
      <vt:lpstr>Dictation Review</vt:lpstr>
      <vt:lpstr>More Admin</vt:lpstr>
      <vt:lpstr>Take a Break!! 10 minutes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Rules?</dc:title>
  <dc:creator>Alison</dc:creator>
  <cp:lastModifiedBy>alison McLin</cp:lastModifiedBy>
  <cp:revision>368</cp:revision>
  <dcterms:created xsi:type="dcterms:W3CDTF">2006-08-16T00:00:00Z</dcterms:created>
  <dcterms:modified xsi:type="dcterms:W3CDTF">2019-09-24T20:30:15Z</dcterms:modified>
</cp:coreProperties>
</file>