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21" r:id="rId4"/>
    <p:sldMasterId id="2147484034" r:id="rId5"/>
    <p:sldMasterId id="2147484046" r:id="rId6"/>
    <p:sldMasterId id="2147484058" r:id="rId7"/>
    <p:sldMasterId id="2147484070" r:id="rId8"/>
    <p:sldMasterId id="2147484083" r:id="rId9"/>
  </p:sldMasterIdLst>
  <p:notesMasterIdLst>
    <p:notesMasterId r:id="rId37"/>
  </p:notesMasterIdLst>
  <p:sldIdLst>
    <p:sldId id="289" r:id="rId10"/>
    <p:sldId id="577" r:id="rId11"/>
    <p:sldId id="561" r:id="rId12"/>
    <p:sldId id="562" r:id="rId13"/>
    <p:sldId id="297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39" r:id="rId22"/>
    <p:sldId id="540" r:id="rId23"/>
    <p:sldId id="541" r:id="rId24"/>
    <p:sldId id="429" r:id="rId25"/>
    <p:sldId id="371" r:id="rId26"/>
    <p:sldId id="572" r:id="rId27"/>
    <p:sldId id="573" r:id="rId28"/>
    <p:sldId id="574" r:id="rId29"/>
    <p:sldId id="575" r:id="rId30"/>
    <p:sldId id="576" r:id="rId31"/>
    <p:sldId id="559" r:id="rId32"/>
    <p:sldId id="551" r:id="rId33"/>
    <p:sldId id="563" r:id="rId34"/>
    <p:sldId id="479" r:id="rId35"/>
    <p:sldId id="43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1043E-4BBE-4DA2-8F60-09D5F038EF0A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2E481F-93C2-4B17-B1D6-9D5A36F70F9E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26.  R:  </a:t>
            </a:r>
            <a:r>
              <a:rPr lang="en-US" altLang="en-US" b="1" dirty="0" smtClean="0"/>
              <a:t>What state has the most people in Congress?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California has the most people in Congress.</a:t>
            </a:r>
            <a:endParaRPr lang="en-US" altLang="en-US" dirty="0" smtClean="0"/>
          </a:p>
          <a:p>
            <a:r>
              <a:rPr lang="en-US" altLang="en-US" dirty="0" smtClean="0"/>
              <a:t>27.  R:  </a:t>
            </a:r>
            <a:r>
              <a:rPr lang="en-US" altLang="en-US" b="1" dirty="0" smtClean="0"/>
              <a:t>Where is the White House?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The White House is in Washington, D.C.</a:t>
            </a:r>
            <a:endParaRPr lang="en-US" altLang="en-US" dirty="0" smtClean="0"/>
          </a:p>
          <a:p>
            <a:r>
              <a:rPr lang="en-US" altLang="en-US" dirty="0" smtClean="0"/>
              <a:t>28.  R:  </a:t>
            </a:r>
            <a:r>
              <a:rPr lang="en-US" altLang="en-US" b="1" dirty="0" smtClean="0"/>
              <a:t>Why do people come to the U.S.?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They want to be free.</a:t>
            </a:r>
            <a:endParaRPr lang="en-US" altLang="en-US" dirty="0" smtClean="0"/>
          </a:p>
          <a:p>
            <a:r>
              <a:rPr lang="en-US" altLang="en-US" dirty="0" smtClean="0"/>
              <a:t>29.  R:  </a:t>
            </a:r>
            <a:r>
              <a:rPr lang="en-US" altLang="en-US" b="1" dirty="0" smtClean="0"/>
              <a:t>When is Presidents’ Day?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Presidents’ Day is in February.</a:t>
            </a:r>
            <a:endParaRPr lang="en-US" altLang="en-US" dirty="0" smtClean="0"/>
          </a:p>
          <a:p>
            <a:r>
              <a:rPr lang="en-US" altLang="en-US" dirty="0" smtClean="0"/>
              <a:t>30:  R:  </a:t>
            </a:r>
            <a:r>
              <a:rPr lang="en-US" altLang="en-US" b="1" dirty="0" smtClean="0"/>
              <a:t>What was one of the first states?</a:t>
            </a:r>
            <a:endParaRPr lang="en-US" altLang="en-US" dirty="0" smtClean="0"/>
          </a:p>
          <a:p>
            <a:r>
              <a:rPr lang="en-US" altLang="en-US" dirty="0" smtClean="0"/>
              <a:t>      W:  </a:t>
            </a:r>
            <a:r>
              <a:rPr lang="en-US" altLang="en-US" b="1" dirty="0" smtClean="0"/>
              <a:t>Delaware was one of the first states.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824EDB-0A6C-47D7-A187-DE5B7588EA2C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00590A-02BF-4537-9523-502A8F077C90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C79B09-4F38-484F-B324-60CB0B89DB1E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1B5AE-E9B3-48B7-AFD4-FE4C73348556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F73A1A-6F04-49DA-A0D9-569E25161E0D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6F488D-BF9B-485A-96B5-A414348DB7EA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4C1120-AA2F-4735-96FB-2BA0A039C7C0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85804-184C-4863-BC9A-F9099EC08177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345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1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153F8-A8B3-4672-89E3-622938C9A2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16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ED14-0BCB-4D26-938E-8A80BE2181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99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8866-10A1-4CEE-8301-14CC4F7466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1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30AC-826D-4D25-88EA-30D00342B4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3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D87C-6326-499D-A2A2-85692BCCC3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16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2ED9-3DFE-47EE-A58B-7C910DDA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8872-85AA-41E9-9FEC-E3B6ACCE47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9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DE34-5042-444C-B11D-833E07E783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3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069D-AFA4-4072-B25B-5FB46D6853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97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069C-F9C4-49BF-986E-89A54ECB9A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1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5030-9340-496F-9C83-2C4AF22096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5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48BD-6B6B-44AA-84F2-EACE696204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46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338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677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207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13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563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9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03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47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83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619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356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314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2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317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0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65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1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8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94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4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779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133D-6AD2-4827-9437-F9860623331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160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9ED9-4B5E-4AEB-B1C9-0562025705E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38271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6C-9845-4BEF-8196-DD2BF7E70EF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86193"/>
      </p:ext>
    </p:extLst>
  </p:cSld>
  <p:clrMapOvr>
    <a:masterClrMapping/>
  </p:clrMapOvr>
  <p:transition>
    <p:cover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448CF-3522-472F-999E-F3433B0155F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8984"/>
      </p:ext>
    </p:extLst>
  </p:cSld>
  <p:clrMapOvr>
    <a:masterClrMapping/>
  </p:clrMapOvr>
  <p:transition>
    <p:cover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29BD-D809-46AE-AA51-CF27CCD7D2D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86679"/>
      </p:ext>
    </p:extLst>
  </p:cSld>
  <p:clrMapOvr>
    <a:masterClrMapping/>
  </p:clrMapOvr>
  <p:transition>
    <p:cover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6623-F31D-4385-AA6E-2F5C880D4B5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48134"/>
      </p:ext>
    </p:extLst>
  </p:cSld>
  <p:clrMapOvr>
    <a:masterClrMapping/>
  </p:clrMapOvr>
  <p:transition>
    <p:cover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47574-1C8A-4804-8B90-E9961C311A0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84445"/>
      </p:ext>
    </p:extLst>
  </p:cSld>
  <p:clrMapOvr>
    <a:masterClrMapping/>
  </p:clrMapOvr>
  <p:transition>
    <p:cover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790A-AA4D-4E1A-92B6-69B846CCD26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58973"/>
      </p:ext>
    </p:extLst>
  </p:cSld>
  <p:clrMapOvr>
    <a:masterClrMapping/>
  </p:clrMapOvr>
  <p:transition>
    <p:cover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14CA-2BF4-4315-AC6D-89C035A0BD7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10872"/>
      </p:ext>
    </p:extLst>
  </p:cSld>
  <p:clrMapOvr>
    <a:masterClrMapping/>
  </p:clrMapOvr>
  <p:transition>
    <p:cover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2E27-5629-4A80-9173-D5478C0194B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11475"/>
      </p:ext>
    </p:extLst>
  </p:cSld>
  <p:clrMapOvr>
    <a:masterClrMapping/>
  </p:clrMapOvr>
  <p:transition>
    <p:cover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F349-DB54-4B6E-8CA1-912DA490478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25117"/>
      </p:ext>
    </p:extLst>
  </p:cSld>
  <p:clrMapOvr>
    <a:masterClrMapping/>
  </p:clrMapOvr>
  <p:transition>
    <p:cover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C3F3-13DE-48CB-909A-789E27072C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7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F3BE-F1FE-43E3-8BA2-B48ECF6040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0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C131-FBEC-4191-BEA4-B0B5FEE47E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015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8E8F-0A77-448F-AF74-B14A1E7F5F4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18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3FB1-38C8-4A3A-96E2-3C1C9F1BDD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45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215CC-FB8F-44AB-B2BE-47523C11CE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187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321AE-D191-4395-8E5D-883F19FA21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6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8B9C-679C-4768-BC46-4F30B487B1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3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E6D-F7DB-4826-AD08-CDD354395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873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9FA5-393E-45D2-A1F5-E4E6F2B873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86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79C4-0EBB-45F7-A975-5883C49AE8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6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8D0B-B8B9-4170-A8C2-431A0161C6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85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31603210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181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57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57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54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543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316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15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3387B98F-D569-45F6-9763-58B39A04B89C}" type="slidenum"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10/16/2019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9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645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54207EE-8651-4F21-8174-A00E584BF94F}" type="slidenum">
              <a:rPr lang="en-US" altLang="en-US">
                <a:solidFill>
                  <a:srgbClr val="FFFFFF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1691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0" grpId="0"/>
      <p:bldP spid="6353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B8EF3023-2D21-4622-918D-F468519358C8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3331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i4jOQCNHAcg&amp;index=9&amp;list=PL5Zc8v096OOnT0ZSHifhRpnJKbWJECD4-" TargetMode="Externa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Civics Corner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C25F1E"/>
                </a:solidFill>
              </a:rPr>
              <a:t>Part 07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55</a:t>
            </a: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</a:t>
            </a:r>
            <a:r>
              <a:rPr lang="en-US" alt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ways that Americans can participate in their democracy?</a:t>
            </a:r>
          </a:p>
        </p:txBody>
      </p:sp>
      <p:sp>
        <p:nvSpPr>
          <p:cNvPr id="125997" name="Text Box 45"/>
          <p:cNvSpPr txBox="1">
            <a:spLocks noChangeArrowheads="1"/>
          </p:cNvSpPr>
          <p:nvPr/>
        </p:nvSpPr>
        <p:spPr bwMode="auto">
          <a:xfrm>
            <a:off x="228600" y="2546350"/>
            <a:ext cx="4495800" cy="30162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vote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join a political party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help with a campaign 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join a civic group 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join a community group</a:t>
            </a:r>
            <a:endParaRPr lang="en-US" altLang="en-US" sz="4800" b="1" smtClean="0">
              <a:solidFill>
                <a:srgbClr val="000000"/>
              </a:solidFill>
            </a:endParaRPr>
          </a:p>
        </p:txBody>
      </p:sp>
      <p:sp>
        <p:nvSpPr>
          <p:cNvPr id="125998" name="Text Box 46"/>
          <p:cNvSpPr txBox="1">
            <a:spLocks noChangeArrowheads="1"/>
          </p:cNvSpPr>
          <p:nvPr/>
        </p:nvSpPr>
        <p:spPr bwMode="auto">
          <a:xfrm>
            <a:off x="4800600" y="1828800"/>
            <a:ext cx="4419600" cy="4965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give an elected official your opinion on an issue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call Senators and Representatives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publicly support or oppose an issue or policy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run for office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write to a newspaper</a:t>
            </a:r>
          </a:p>
        </p:txBody>
      </p:sp>
    </p:spTree>
    <p:extLst>
      <p:ext uri="{BB962C8B-B14F-4D97-AF65-F5344CB8AC3E}">
        <p14:creationId xmlns:p14="http://schemas.microsoft.com/office/powerpoint/2010/main" val="30866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59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5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5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5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5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7" grpId="0" build="p" animBg="1"/>
      <p:bldP spid="12599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667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56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is the last day you can send in federal income tax forms?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800600" y="1752600"/>
            <a:ext cx="3276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April 15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571750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6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57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must all men register for the Selective Service?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41148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28600" y="4630738"/>
            <a:ext cx="8915400" cy="1465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at age eighteen (18)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between eighteen (18) &amp; twenty-six (26)</a:t>
            </a:r>
          </a:p>
        </p:txBody>
      </p:sp>
    </p:spTree>
    <p:extLst>
      <p:ext uri="{BB962C8B-B14F-4D97-AF65-F5344CB8AC3E}">
        <p14:creationId xmlns:p14="http://schemas.microsoft.com/office/powerpoint/2010/main" val="17900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10244" name="Picture 34" descr="Statue of Liberty from 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19"/>
          <a:stretch>
            <a:fillRect/>
          </a:stretch>
        </p:blipFill>
        <p:spPr bwMode="auto">
          <a:xfrm>
            <a:off x="609600" y="1066800"/>
            <a:ext cx="77724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82000" cy="1524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58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reason colonists came to America?</a:t>
            </a:r>
          </a:p>
        </p:txBody>
      </p:sp>
      <p:sp>
        <p:nvSpPr>
          <p:cNvPr id="132128" name="Text Box 32"/>
          <p:cNvSpPr txBox="1">
            <a:spLocks noChangeArrowheads="1"/>
          </p:cNvSpPr>
          <p:nvPr/>
        </p:nvSpPr>
        <p:spPr bwMode="auto">
          <a:xfrm>
            <a:off x="152400" y="5257800"/>
            <a:ext cx="4648200" cy="1554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  <a:cs typeface="+mn-cs"/>
              </a:rPr>
              <a:t>freedom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  <a:cs typeface="+mn-cs"/>
              </a:rPr>
              <a:t>political liberty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  <a:cs typeface="+mn-cs"/>
              </a:rPr>
              <a:t>religious freedom </a:t>
            </a:r>
          </a:p>
        </p:txBody>
      </p:sp>
      <p:sp>
        <p:nvSpPr>
          <p:cNvPr id="132129" name="Text Box 33"/>
          <p:cNvSpPr txBox="1">
            <a:spLocks noChangeArrowheads="1"/>
          </p:cNvSpPr>
          <p:nvPr/>
        </p:nvSpPr>
        <p:spPr bwMode="auto">
          <a:xfrm>
            <a:off x="4267200" y="5257800"/>
            <a:ext cx="4876800" cy="1554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  <a:cs typeface="+mn-cs"/>
              </a:rPr>
              <a:t>economic opportunity</a:t>
            </a:r>
            <a:endParaRPr lang="en-US" altLang="en-US" sz="4800" b="1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  <a:cs typeface="+mn-cs"/>
              </a:rPr>
              <a:t>practice their religion</a:t>
            </a:r>
            <a:endParaRPr lang="en-US" altLang="en-US" sz="4800" b="1" smtClean="0">
              <a:solidFill>
                <a:srgbClr val="000000"/>
              </a:solidFill>
              <a:cs typeface="+mn-cs"/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  <a:cs typeface="+mn-cs"/>
              </a:rPr>
              <a:t>escape persecution</a:t>
            </a:r>
          </a:p>
        </p:txBody>
      </p:sp>
    </p:spTree>
    <p:extLst>
      <p:ext uri="{BB962C8B-B14F-4D97-AF65-F5344CB8AC3E}">
        <p14:creationId xmlns:p14="http://schemas.microsoft.com/office/powerpoint/2010/main" val="8532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2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8" grpId="0" build="p" animBg="1"/>
      <p:bldP spid="13212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59</a:t>
            </a:r>
            <a:br>
              <a:rPr lang="en-US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lived in America before the Europeans arrived?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3113"/>
            <a:ext cx="6105525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4419600" y="5392738"/>
            <a:ext cx="4572000" cy="1465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  <a:cs typeface="+mn-cs"/>
              </a:rPr>
              <a:t>Native Americans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  <a:cs typeface="+mn-cs"/>
              </a:rPr>
              <a:t>American Indians</a:t>
            </a:r>
          </a:p>
        </p:txBody>
      </p:sp>
    </p:spTree>
    <p:extLst>
      <p:ext uri="{BB962C8B-B14F-4D97-AF65-F5344CB8AC3E}">
        <p14:creationId xmlns:p14="http://schemas.microsoft.com/office/powerpoint/2010/main" val="32773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2590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60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group of people was taken to America and sold as slaves?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44577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676400" y="4706938"/>
            <a:ext cx="5943600" cy="1465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  <a:cs typeface="+mn-cs"/>
              </a:rPr>
              <a:t>Africans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  <a:cs typeface="+mn-cs"/>
              </a:rPr>
              <a:t>people from Africa</a:t>
            </a:r>
          </a:p>
        </p:txBody>
      </p:sp>
    </p:spTree>
    <p:extLst>
      <p:ext uri="{BB962C8B-B14F-4D97-AF65-F5344CB8AC3E}">
        <p14:creationId xmlns:p14="http://schemas.microsoft.com/office/powerpoint/2010/main" val="9050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Rights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Dictation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 smtClean="0"/>
              <a:t>Write down the sentences that I dictate.</a:t>
            </a:r>
            <a:endParaRPr lang="en-US" dirty="0"/>
          </a:p>
          <a:p>
            <a:endParaRPr lang="en-US" dirty="0" smtClean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91600" cy="14478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state has the most people in Congress?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52400" y="48768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California has the most people in Congress.</a:t>
            </a:r>
          </a:p>
        </p:txBody>
      </p:sp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7818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  <p:bldP spid="76804" grpId="0"/>
      <p:bldP spid="7680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is the White House?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09600" y="4572000"/>
            <a:ext cx="8077200" cy="1600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The White House is in Washington, D.C.</a:t>
            </a:r>
          </a:p>
        </p:txBody>
      </p:sp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161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nimBg="1"/>
      <p:bldP spid="78852" grpId="0"/>
      <p:bldP spid="7885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November </a:t>
            </a:r>
            <a:r>
              <a:rPr lang="en-US" sz="3600" dirty="0" smtClean="0"/>
              <a:t>30</a:t>
            </a:r>
          </a:p>
          <a:p>
            <a:pPr marL="457200" indent="-457200"/>
            <a:r>
              <a:rPr lang="en-US" sz="3600" dirty="0" smtClean="0"/>
              <a:t>December 21 &amp; 28</a:t>
            </a:r>
          </a:p>
          <a:p>
            <a:pPr marL="457200" indent="-457200"/>
            <a:r>
              <a:rPr lang="en-US" sz="3600" dirty="0" smtClean="0"/>
              <a:t>January 4</a:t>
            </a:r>
          </a:p>
          <a:p>
            <a:pPr marL="457200" indent="-457200"/>
            <a:r>
              <a:rPr lang="en-US" sz="3600" dirty="0" smtClean="0"/>
              <a:t>February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Why do people come to the U.S.?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52400" y="5105400"/>
            <a:ext cx="8915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They want to be free.</a:t>
            </a:r>
          </a:p>
        </p:txBody>
      </p:sp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8443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nimBg="1"/>
      <p:bldP spid="79876" grpId="0"/>
      <p:bldP spid="7987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Presidents’ Day?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52400" y="5105400"/>
            <a:ext cx="8915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Presidents’ Day is in February.</a:t>
            </a:r>
          </a:p>
        </p:txBody>
      </p:sp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7833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nimBg="1"/>
      <p:bldP spid="82948" grpId="0"/>
      <p:bldP spid="8294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was one of the first states?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Delaware was one of the first states.</a:t>
            </a:r>
          </a:p>
        </p:txBody>
      </p:sp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5484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nimBg="1"/>
      <p:bldP spid="72708" grpId="0"/>
      <p:bldP spid="7270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 smtClean="0"/>
              <a:t>Dictation Review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6200" y="2133600"/>
            <a:ext cx="89153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California has the most people in Congress</a:t>
            </a:r>
            <a:r>
              <a:rPr lang="en-US" altLang="en-U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The White House is in Washington, D.C.</a:t>
            </a:r>
            <a:endParaRPr lang="en-US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They want to be free</a:t>
            </a:r>
            <a:r>
              <a:rPr lang="en-US" altLang="en-U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Presidents’ Day is in February</a:t>
            </a:r>
            <a:r>
              <a:rPr lang="en-US" altLang="en-US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Delaware was one of the first states.</a:t>
            </a:r>
            <a:endParaRPr lang="en-GB" sz="2800" dirty="0"/>
          </a:p>
          <a:p>
            <a:endParaRPr lang="en-US" altLang="en-US" sz="3200" dirty="0"/>
          </a:p>
          <a:p>
            <a:endParaRPr lang="en-US" altLang="en-US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62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11" y="5410200"/>
            <a:ext cx="8183880" cy="1051560"/>
          </a:xfrm>
        </p:spPr>
        <p:txBody>
          <a:bodyPr/>
          <a:lstStyle/>
          <a:p>
            <a:r>
              <a:rPr lang="en-US" dirty="0" smtClean="0"/>
              <a:t>This week’s civics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 and Read Along:</a:t>
            </a:r>
          </a:p>
          <a:p>
            <a:r>
              <a:rPr lang="en-US" dirty="0" smtClean="0"/>
              <a:t>Q70 - 77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89" y="1828800"/>
            <a:ext cx="6029325" cy="313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Tardy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3200" dirty="0" smtClean="0"/>
              <a:t>I open this classroom at 9.50am</a:t>
            </a:r>
          </a:p>
          <a:p>
            <a:pPr marL="457200" indent="-457200"/>
            <a:r>
              <a:rPr lang="en-US" sz="3200" dirty="0" smtClean="0"/>
              <a:t>Class starts at 10am</a:t>
            </a:r>
          </a:p>
          <a:p>
            <a:pPr marL="457200" indent="-457200"/>
            <a:r>
              <a:rPr lang="en-US" sz="3200" dirty="0" smtClean="0"/>
              <a:t>I will lock the door when class starts</a:t>
            </a:r>
          </a:p>
          <a:p>
            <a:pPr marL="457200" indent="-457200"/>
            <a:r>
              <a:rPr lang="en-US" sz="3200" dirty="0" smtClean="0"/>
              <a:t>If you are late for class you must wait for a break in the lesson before you can enter the classroom.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 smtClean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/>
              <a:t>On my desk:</a:t>
            </a:r>
          </a:p>
          <a:p>
            <a:endParaRPr lang="en-GB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Take a Break!! 10 minutes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Interview Small Talk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/>
              <a:t>How are you?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I’m good, thank you. And you?</a:t>
            </a:r>
          </a:p>
          <a:p>
            <a:pPr eaLnBrk="1" hangingPunct="1">
              <a:defRPr/>
            </a:pPr>
            <a:r>
              <a:rPr lang="en-US" altLang="en-US" sz="2800" b="1" dirty="0" smtClean="0"/>
              <a:t>How’s the weather outside?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Oh, not bad</a:t>
            </a:r>
          </a:p>
          <a:p>
            <a:pPr eaLnBrk="1" hangingPunct="1">
              <a:defRPr/>
            </a:pPr>
            <a:r>
              <a:rPr lang="en-US" altLang="en-US" sz="2800" b="1" dirty="0" smtClean="0"/>
              <a:t>How did you come here today?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I drove my car; my daughter drove me.</a:t>
            </a:r>
          </a:p>
          <a:p>
            <a:pPr eaLnBrk="1" hangingPunct="1">
              <a:defRPr/>
            </a:pPr>
            <a:r>
              <a:rPr lang="en-US" altLang="en-US" sz="2800" b="1" dirty="0" smtClean="0"/>
              <a:t>What’s the traffic like?</a:t>
            </a:r>
          </a:p>
          <a:p>
            <a:pPr lvl="1" eaLnBrk="1" hangingPunct="1">
              <a:defRPr/>
            </a:pPr>
            <a:r>
              <a:rPr lang="en-US" altLang="en-US" b="1" dirty="0" smtClean="0"/>
              <a:t>Not too bad – only 20 minutes to get here.</a:t>
            </a:r>
          </a:p>
        </p:txBody>
      </p:sp>
    </p:spTree>
    <p:extLst>
      <p:ext uri="{BB962C8B-B14F-4D97-AF65-F5344CB8AC3E}">
        <p14:creationId xmlns:p14="http://schemas.microsoft.com/office/powerpoint/2010/main" val="33539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Interview Small Talk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 smtClean="0"/>
              <a:t>Why did you come here today?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I want to become an American citizen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Why do you want to be a U. S. citizen?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I want to vote, have a US passport, live with my family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Have you studied for the citizenship test?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Yes, I’m taking a citizenship course in Campbell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Do you have your permanent resident card?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Yes, here is my green card, my driver’s license and my passport.</a:t>
            </a:r>
          </a:p>
          <a:p>
            <a:pPr eaLnBrk="1" hangingPunct="1">
              <a:defRPr/>
            </a:pPr>
            <a:r>
              <a:rPr lang="en-US" altLang="en-US" sz="2400" b="1" dirty="0" smtClean="0"/>
              <a:t>How are you eligible to become a US citizen?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I have been a permanent </a:t>
            </a:r>
            <a:r>
              <a:rPr lang="en-US" altLang="en-US" sz="2400" b="1" smtClean="0"/>
              <a:t>resident for </a:t>
            </a:r>
            <a:r>
              <a:rPr lang="en-US" altLang="en-US" sz="2400" b="1" dirty="0" smtClean="0"/>
              <a:t>5 years.</a:t>
            </a:r>
          </a:p>
        </p:txBody>
      </p:sp>
    </p:spTree>
    <p:extLst>
      <p:ext uri="{BB962C8B-B14F-4D97-AF65-F5344CB8AC3E}">
        <p14:creationId xmlns:p14="http://schemas.microsoft.com/office/powerpoint/2010/main" val="17334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Last Week’s </a:t>
            </a:r>
            <a:r>
              <a:rPr lang="en-US" smtClean="0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 smtClean="0"/>
              <a:t>Q51 </a:t>
            </a:r>
            <a:r>
              <a:rPr lang="en-US" sz="5400" smtClean="0"/>
              <a:t>– 60</a:t>
            </a:r>
            <a:endParaRPr lang="en-US" sz="5400" dirty="0" smtClean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2296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51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are </a:t>
            </a:r>
            <a:r>
              <a:rPr lang="en-US" altLang="en-US" sz="40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rights of everyone living in the United States?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 sz="3600" b="1" smtClean="0">
              <a:solidFill>
                <a:srgbClr val="000000"/>
              </a:solidFill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25638"/>
            <a:ext cx="26670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562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10" name="Text Box 22"/>
          <p:cNvSpPr txBox="1">
            <a:spLocks noChangeArrowheads="1"/>
          </p:cNvSpPr>
          <p:nvPr/>
        </p:nvSpPr>
        <p:spPr bwMode="auto">
          <a:xfrm>
            <a:off x="122238" y="3941763"/>
            <a:ext cx="4267200" cy="25542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freedom of expression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freedom to petition the government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freedom of speech</a:t>
            </a:r>
          </a:p>
        </p:txBody>
      </p:sp>
      <p:sp>
        <p:nvSpPr>
          <p:cNvPr id="242711" name="Text Box 23"/>
          <p:cNvSpPr txBox="1">
            <a:spLocks noChangeArrowheads="1"/>
          </p:cNvSpPr>
          <p:nvPr/>
        </p:nvSpPr>
        <p:spPr bwMode="auto">
          <a:xfrm>
            <a:off x="4665663" y="4441825"/>
            <a:ext cx="4572000" cy="1554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freedom of worship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freedom of assembly</a:t>
            </a: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the right to bear arms</a:t>
            </a:r>
          </a:p>
        </p:txBody>
      </p:sp>
    </p:spTree>
    <p:extLst>
      <p:ext uri="{BB962C8B-B14F-4D97-AF65-F5344CB8AC3E}">
        <p14:creationId xmlns:p14="http://schemas.microsoft.com/office/powerpoint/2010/main" val="38014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7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27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10" grpId="0" build="p" animBg="1"/>
      <p:bldP spid="2427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52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do we show loyalty to when we say the Pledge of Allegiance?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828800" y="4724400"/>
            <a:ext cx="5943600" cy="1474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the United States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the flag </a:t>
            </a:r>
          </a:p>
        </p:txBody>
      </p:sp>
      <p:pic>
        <p:nvPicPr>
          <p:cNvPr id="4102" name="Picture 5" descr="animated_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1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53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altLang="en-US" sz="3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promise you make when you become a United States citizen?</a:t>
            </a:r>
          </a:p>
        </p:txBody>
      </p:sp>
      <p:pic>
        <p:nvPicPr>
          <p:cNvPr id="512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26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76200" y="3262313"/>
            <a:ext cx="4648200" cy="3748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give up loyalty to other countries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defend the Constitution and laws of the United States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obey the laws of the United States</a:t>
            </a:r>
            <a:r>
              <a:rPr lang="en-US" altLang="en-US" sz="4800" b="1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4724400" y="3276600"/>
            <a:ext cx="4419600" cy="35036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serve in the U.S. military (if needed)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serve (do important work for) the nation (if needed)</a:t>
            </a:r>
            <a:endParaRPr lang="en-US" altLang="en-US" sz="4800" b="1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200" b="1" smtClean="0">
                <a:solidFill>
                  <a:srgbClr val="000000"/>
                </a:solidFill>
              </a:rPr>
              <a:t>be loyal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8538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1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1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1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5" grpId="0" build="p" animBg="1"/>
      <p:bldP spid="12188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391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54</a:t>
            </a:r>
            <a:b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old do citizens have to be to vote for President?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162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295400" y="5454650"/>
            <a:ext cx="6705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0000"/>
                </a:solidFill>
              </a:rPr>
              <a:t>eighteen (18) and older</a:t>
            </a:r>
          </a:p>
        </p:txBody>
      </p:sp>
    </p:spTree>
    <p:extLst>
      <p:ext uri="{BB962C8B-B14F-4D97-AF65-F5344CB8AC3E}">
        <p14:creationId xmlns:p14="http://schemas.microsoft.com/office/powerpoint/2010/main" val="42754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3239</TotalTime>
  <Words>843</Words>
  <Application>Microsoft Office PowerPoint</Application>
  <PresentationFormat>On-screen Show (4:3)</PresentationFormat>
  <Paragraphs>174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Default Design</vt:lpstr>
      <vt:lpstr>3_Aspect</vt:lpstr>
      <vt:lpstr>Project Overview</vt:lpstr>
      <vt:lpstr>Beam</vt:lpstr>
      <vt:lpstr>1_Default Design</vt:lpstr>
      <vt:lpstr>1_Project Overview</vt:lpstr>
      <vt:lpstr>Civics Corner</vt:lpstr>
      <vt:lpstr>Saturday Closures</vt:lpstr>
      <vt:lpstr>Interview Small Talk </vt:lpstr>
      <vt:lpstr>Interview Small Talk </vt:lpstr>
      <vt:lpstr>Review of Last Week’s Civics Qs</vt:lpstr>
      <vt:lpstr>Question 51 What are two rights of everyone living in the United States?</vt:lpstr>
      <vt:lpstr>Question 52 What do we show loyalty to when we say the Pledge of Allegiance?</vt:lpstr>
      <vt:lpstr>Question 53 What is one promise you make when you become a United States citizen?</vt:lpstr>
      <vt:lpstr>Question 54 How old do citizens have to be to vote for President?</vt:lpstr>
      <vt:lpstr>Question 55 What are two ways that Americans can participate in their democracy?</vt:lpstr>
      <vt:lpstr>Question 56 When is the last day you can send in federal income tax forms?</vt:lpstr>
      <vt:lpstr>Question 57 When must all men register for the Selective Service?</vt:lpstr>
      <vt:lpstr>Question 58 What is one reason colonists came to America?</vt:lpstr>
      <vt:lpstr>Question 59 Who lived in America before the Europeans arrived?</vt:lpstr>
      <vt:lpstr>Question 60 What group of people was taken to America and sold as slaves?</vt:lpstr>
      <vt:lpstr>Preparing for the Oath:</vt:lpstr>
      <vt:lpstr>Dictation Practice</vt:lpstr>
      <vt:lpstr>Read.</vt:lpstr>
      <vt:lpstr>Read.</vt:lpstr>
      <vt:lpstr>Read.</vt:lpstr>
      <vt:lpstr>Read.</vt:lpstr>
      <vt:lpstr>Read.</vt:lpstr>
      <vt:lpstr>Dictation Review</vt:lpstr>
      <vt:lpstr>This week’s civics questions</vt:lpstr>
      <vt:lpstr>Tardy Policy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381</cp:revision>
  <dcterms:created xsi:type="dcterms:W3CDTF">2006-08-16T00:00:00Z</dcterms:created>
  <dcterms:modified xsi:type="dcterms:W3CDTF">2019-10-16T18:01:55Z</dcterms:modified>
</cp:coreProperties>
</file>