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15" r:id="rId2"/>
    <p:sldMasterId id="2147483900" r:id="rId3"/>
    <p:sldMasterId id="2147484084" r:id="rId4"/>
    <p:sldMasterId id="2147484146" r:id="rId5"/>
    <p:sldMasterId id="2147484159" r:id="rId6"/>
  </p:sldMasterIdLst>
  <p:notesMasterIdLst>
    <p:notesMasterId r:id="rId32"/>
  </p:notesMasterIdLst>
  <p:sldIdLst>
    <p:sldId id="289" r:id="rId7"/>
    <p:sldId id="625" r:id="rId8"/>
    <p:sldId id="626" r:id="rId9"/>
    <p:sldId id="297" r:id="rId10"/>
    <p:sldId id="620" r:id="rId11"/>
    <p:sldId id="621" r:id="rId12"/>
    <p:sldId id="622" r:id="rId13"/>
    <p:sldId id="623" r:id="rId14"/>
    <p:sldId id="624" r:id="rId15"/>
    <p:sldId id="613" r:id="rId16"/>
    <p:sldId id="614" r:id="rId17"/>
    <p:sldId id="615" r:id="rId18"/>
    <p:sldId id="616" r:id="rId19"/>
    <p:sldId id="617" r:id="rId20"/>
    <p:sldId id="618" r:id="rId21"/>
    <p:sldId id="429" r:id="rId22"/>
    <p:sldId id="371" r:id="rId23"/>
    <p:sldId id="627" r:id="rId24"/>
    <p:sldId id="628" r:id="rId25"/>
    <p:sldId id="629" r:id="rId26"/>
    <p:sldId id="630" r:id="rId27"/>
    <p:sldId id="631" r:id="rId28"/>
    <p:sldId id="576" r:id="rId29"/>
    <p:sldId id="479" r:id="rId30"/>
    <p:sldId id="43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503" autoAdjust="0"/>
  </p:normalViewPr>
  <p:slideViewPr>
    <p:cSldViewPr>
      <p:cViewPr varScale="1">
        <p:scale>
          <a:sx n="70" d="100"/>
          <a:sy n="70" d="100"/>
        </p:scale>
        <p:origin x="148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1669-0799-47AB-B755-0543853D651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BAA71-E362-42B2-B12D-8181C94E5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FF823-0737-453B-A1D4-89E95BB5920B}" type="slidenum">
              <a:rPr lang="en-US" altLang="en-US">
                <a:solidFill>
                  <a:prstClr val="black"/>
                </a:solidFill>
              </a:rPr>
              <a:pPr/>
              <a:t>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6BA34-CFEE-4839-A209-9715AB59E38A}" type="slidenum">
              <a:rPr lang="en-US" altLang="en-US">
                <a:solidFill>
                  <a:prstClr val="black"/>
                </a:solidFill>
              </a:rPr>
              <a:pPr/>
              <a:t>14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BAA71-E362-42B2-B12D-8181C94E5CA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9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Who elects Congress?</a:t>
            </a:r>
          </a:p>
          <a:p>
            <a:r>
              <a:rPr lang="en-US" baseline="0" dirty="0" smtClean="0"/>
              <a:t>The people elect Congress.</a:t>
            </a:r>
          </a:p>
          <a:p>
            <a:r>
              <a:rPr lang="en-US" baseline="0" dirty="0" smtClean="0"/>
              <a:t>Who lives in the White House?</a:t>
            </a:r>
          </a:p>
          <a:p>
            <a:r>
              <a:rPr lang="en-US" baseline="0" dirty="0" smtClean="0"/>
              <a:t>The President lives in the White House.</a:t>
            </a:r>
          </a:p>
          <a:p>
            <a:r>
              <a:rPr lang="en-US" baseline="0" dirty="0" smtClean="0"/>
              <a:t>How many states are in the United States?</a:t>
            </a:r>
          </a:p>
          <a:p>
            <a:r>
              <a:rPr lang="en-US" baseline="0" dirty="0" smtClean="0"/>
              <a:t>The United States has 50 states.</a:t>
            </a:r>
          </a:p>
          <a:p>
            <a:r>
              <a:rPr lang="en-US" baseline="0" dirty="0" smtClean="0"/>
              <a:t>Where is the White House?</a:t>
            </a:r>
          </a:p>
          <a:p>
            <a:r>
              <a:rPr lang="en-US" baseline="0" dirty="0" smtClean="0"/>
              <a:t>The White House is in Washington, DC.</a:t>
            </a:r>
          </a:p>
          <a:p>
            <a:r>
              <a:rPr lang="en-US" baseline="0" dirty="0" smtClean="0"/>
              <a:t>What is on the American flag?</a:t>
            </a:r>
          </a:p>
          <a:p>
            <a:r>
              <a:rPr lang="en-US" baseline="0" dirty="0" smtClean="0"/>
              <a:t>There are 13 stripes and 50 stars on the American flag.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0826-18BC-4B77-8D95-C99675017EE8}" type="slidenum">
              <a:rPr lang="en-US" altLang="en-US" smtClean="0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D3948-B38D-41E0-95D4-EEEE77EF6F59}" type="slidenum">
              <a:rPr lang="en-US" altLang="en-US">
                <a:solidFill>
                  <a:prstClr val="black"/>
                </a:solidFill>
              </a:rPr>
              <a:pPr/>
              <a:t>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4E848-11BF-45F7-9D2E-37F6A67D80FE}" type="slidenum">
              <a:rPr lang="en-US" altLang="en-US">
                <a:solidFill>
                  <a:prstClr val="black"/>
                </a:solidFill>
              </a:rPr>
              <a:pPr/>
              <a:t>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12963-498D-484B-BEE0-89F3BCBFDE2B}" type="slidenum">
              <a:rPr lang="en-US" altLang="en-US">
                <a:solidFill>
                  <a:prstClr val="black"/>
                </a:solidFill>
              </a:rPr>
              <a:pPr/>
              <a:t>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64BED-10D2-4761-BAA4-38C8C6559189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5D7F7-1FCC-48BF-B9A4-8713D41CAAAF}" type="slidenum">
              <a:rPr lang="en-US" altLang="en-US">
                <a:solidFill>
                  <a:prstClr val="black"/>
                </a:solidFill>
              </a:rPr>
              <a:pPr/>
              <a:t>10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91182-102B-4DDC-8161-E75D9C08B0EB}" type="slidenum">
              <a:rPr lang="en-US" altLang="en-US">
                <a:solidFill>
                  <a:prstClr val="black"/>
                </a:solidFill>
              </a:rPr>
              <a:pPr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6BB0B-B62D-482C-B7DA-8AFA8BA337DB}" type="slidenum">
              <a:rPr lang="en-US" altLang="en-US">
                <a:solidFill>
                  <a:prstClr val="black"/>
                </a:solidFill>
              </a:rPr>
              <a:pPr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AE836-E55C-4585-9A9E-3596F2B7CD27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08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1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29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03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20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94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88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63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749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64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69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401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920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33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259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0FFBC-6F58-40FB-B689-3CF68BF5A472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92ED20-2DDA-42AB-B46C-DA98D8E5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074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B14D-18F0-45B1-8D16-716A88463C24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7250B-1FE8-4A3B-A6F6-999162904B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9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38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773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2355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0013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09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5B7B1-3828-4464-9236-FE1F9DC21E7B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AD0FB-F177-427D-B389-DBE086BEB4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0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57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297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4BEF2-AD8D-4692-9937-2D298B5BD3B0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2F51F-492D-45EA-A19A-96D7D8188E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105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58214-0941-4095-9328-0921DA7B326D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5E1F6-971D-46CA-932A-F17C7637C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129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F4F1425-D025-4FB1-9290-03642BA1819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37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28AF3-472C-47F8-97DF-36E1C4E7FB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38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62A7-2ACE-4EA7-86A9-6E41466994A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74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B315-D4C7-4B4F-BF05-0FB3BE10995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31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6A5CB-2304-4FDB-BA21-4FC6DA4419D7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6B802-0F94-4CF9-B1FD-FBC0B811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888F-70FD-4E57-B617-47999E2FE133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B2A48-A375-4C65-8BB9-40DA539B2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37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2702-D5D6-40E8-89CF-CBCABBE43B7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3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B47F6-342A-4E0E-BDAE-B825502ACBB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615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5A28-3656-4C38-A876-65365B6D6A7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38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319A6-721F-4E84-AEF5-40C0F825879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07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12FEA-1000-462E-8858-99D7A822D6D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5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3C13D-D5EC-438E-97AE-48049AED93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354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738F9-B2D0-4302-BF9D-D3676422FA4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431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63248-C3BC-4CAD-99A6-0A5886BD753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759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16FA6-32BB-4C98-8886-7414869CB9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34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D036-B2FC-42B2-A9F1-8791F42ABD4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0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77C-DDA2-4F3E-AFAA-B6E2C5B7F303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0B9B5-9748-4CE0-BAE3-C6EDDDF40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8633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A2ED1-653B-41CC-A0B4-8ABEF309816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32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9E87-1CA9-4E2E-B5DA-F0474F0DE4F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066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3C6B3-518A-4F01-BAFA-82D4D3D085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6282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C3CDA-4B95-41E7-B731-A2E33FC2FB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33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DB798-107D-4BFC-ACB4-C375055711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94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DACED-8EAC-4D31-B5E8-72FD7441226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96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E2E4294-D263-4854-8660-7048C927DC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872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59137A-342B-49EF-8848-7254E9B57AA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</p:spTree>
    <p:extLst>
      <p:ext uri="{BB962C8B-B14F-4D97-AF65-F5344CB8AC3E}">
        <p14:creationId xmlns:p14="http://schemas.microsoft.com/office/powerpoint/2010/main" val="28165996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4C0AA-DF4F-4275-850C-4F78F5204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315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9EF9-97C6-43FF-9757-E520C65B9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4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62985-6CA8-4BC4-9129-F93158FF1783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DA84E-491B-420B-9D68-5A67098DB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0507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2A794-3C84-4161-A5F4-B9D109C9B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54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3FDF8-05B6-4CE0-A75E-1CF62C22C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597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CEF99-DDF9-48EB-8112-D12BB4200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143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F5C42-B08F-42D3-9148-515B15A03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483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DA8C-4FC9-4F6B-AC47-449F4A0655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677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1F243-6A76-4029-9E6E-1A0691BC0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07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9521A-48D9-498C-BEA9-2BBEB6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266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C9B18-089C-4598-929E-84C246E3E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57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F74E7C-E7D6-4BF7-BF49-3EE923BE6FF5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AA0E4-E96F-42EC-995B-89A2345328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5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A5471-DD68-4C24-AB94-C14EA0550A93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F7CD-311F-4AFD-8E70-779CBABD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19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8AF68-36D0-4D6A-BFC1-B0447541D3EA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AA46F9-208A-4738-9B53-5B28C388F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72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/>
              <a:pPr>
                <a:defRPr/>
              </a:pPr>
              <a:t>12/9/2019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4" r:id="rId2"/>
    <p:sldLayoutId id="2147483762" r:id="rId3"/>
    <p:sldLayoutId id="2147483755" r:id="rId4"/>
    <p:sldLayoutId id="2147483756" r:id="rId5"/>
    <p:sldLayoutId id="2147483757" r:id="rId6"/>
    <p:sldLayoutId id="2147483763" r:id="rId7"/>
    <p:sldLayoutId id="2147483758" r:id="rId8"/>
    <p:sldLayoutId id="2147483764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3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0016C2D-9568-4CF3-86D4-6AF89F1DC99C}" type="datetimeFigureOut">
              <a:rPr lang="en-US">
                <a:solidFill>
                  <a:srgbClr val="FFF39D">
                    <a:shade val="50000"/>
                  </a:srgbClr>
                </a:solidFill>
              </a:rPr>
              <a:pPr>
                <a:defRPr/>
              </a:pPr>
              <a:t>12/9/2019</a:t>
            </a:fld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FFF39D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BCB372"/>
                </a:solidFill>
              </a:defRPr>
            </a:lvl1pPr>
          </a:lstStyle>
          <a:p>
            <a:pPr>
              <a:defRPr/>
            </a:pPr>
            <a:fld id="{B689897D-1316-4948-B901-95EE12E9D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2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anose="020B0604030504040204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kumimoji="1" lang="en-US" altLang="en-US" sz="2400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1CDF67A6-D9E0-42FA-B417-790623C83239}" type="slidenum">
              <a:rPr lang="en-US" altLang="en-US">
                <a:solidFill>
                  <a:srgbClr val="FFFFFF"/>
                </a:solidFill>
                <a:latin typeface="Times New Roman" pitchFamily="18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FFFFFF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7137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www.elcivics.com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Arial" charset="0"/>
                <a:cs typeface="+mn-cs"/>
              </a:rPr>
              <a:t>Civics History and Government Test for Citizenship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6AE29B79-667D-443D-9823-0ECF792EF6DA}" type="slidenum">
              <a:rPr lang="en-US" altLang="en-US" smtClean="0">
                <a:solidFill>
                  <a:srgbClr val="000000"/>
                </a:solidFill>
                <a:latin typeface="Arial" charset="0"/>
                <a:cs typeface="+mn-cs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8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kumimoji="1"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24EA18-24AE-4748-A64F-BD6CCF0E67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5938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americanhistory.si.edu/citizenship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aceuscitizenship.weebly.com/uploads/1/0/9/0/10907539/citizenship_study_guide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cure-hwcdn.libsyn.com/p/9/c/0/9c0aa0e8155ad233/USCIS-100-handy-qs.pdf?c_id=4332936&amp;expiration=1505761429&amp;hwt=ab4934cb0d51112e31c22cb91ffff35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183563" cy="2514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dirty="0"/>
              <a:t>Civics Corner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183563" cy="420688"/>
          </a:xfrm>
        </p:spPr>
        <p:txBody>
          <a:bodyPr/>
          <a:lstStyle/>
          <a:p>
            <a:pPr marR="0"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C25F1E"/>
                </a:solidFill>
              </a:rPr>
              <a:t>Part 11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914400"/>
            <a:ext cx="3166533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50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"/>
          <a:stretch>
            <a:fillRect/>
          </a:stretch>
        </p:blipFill>
        <p:spPr bwMode="auto">
          <a:xfrm>
            <a:off x="1676400" y="1901825"/>
            <a:ext cx="566896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676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96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Why does the flag have 13 stripes?</a:t>
            </a:r>
          </a:p>
        </p:txBody>
      </p:sp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76200" y="6064250"/>
            <a:ext cx="89916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  <a:cs typeface="+mn-cs"/>
              </a:rPr>
              <a:t>because there were 13 original colonies</a:t>
            </a:r>
          </a:p>
        </p:txBody>
      </p:sp>
    </p:spTree>
    <p:extLst>
      <p:ext uri="{BB962C8B-B14F-4D97-AF65-F5344CB8AC3E}">
        <p14:creationId xmlns:p14="http://schemas.microsoft.com/office/powerpoint/2010/main" val="154798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86740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620000" cy="18288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97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Why does the flag have 50 stars?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152400" y="6064250"/>
            <a:ext cx="8839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  <a:cs typeface="+mn-cs"/>
              </a:rPr>
              <a:t>because there is one star for each state</a:t>
            </a:r>
          </a:p>
        </p:txBody>
      </p:sp>
    </p:spTree>
    <p:extLst>
      <p:ext uri="{BB962C8B-B14F-4D97-AF65-F5344CB8AC3E}">
        <p14:creationId xmlns:p14="http://schemas.microsoft.com/office/powerpoint/2010/main" val="19128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2057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98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name of the national anthem?</a:t>
            </a:r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1209675"/>
            <a:ext cx="35147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4">
            <a:lum bright="4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990725"/>
            <a:ext cx="5238750" cy="365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295400" y="6140450"/>
            <a:ext cx="693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cs typeface="+mn-cs"/>
              </a:rPr>
              <a:t>The Star-Spangled Banner</a:t>
            </a:r>
          </a:p>
        </p:txBody>
      </p:sp>
    </p:spTree>
    <p:extLst>
      <p:ext uri="{BB962C8B-B14F-4D97-AF65-F5344CB8AC3E}">
        <p14:creationId xmlns:p14="http://schemas.microsoft.com/office/powerpoint/2010/main" val="65369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6002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99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When do we celebrate Independence Day?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914400" y="4038600"/>
            <a:ext cx="1981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  <a:cs typeface="+mn-cs"/>
              </a:rPr>
              <a:t>July 4</a:t>
            </a:r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8"/>
          <a:stretch>
            <a:fillRect/>
          </a:stretch>
        </p:blipFill>
        <p:spPr bwMode="auto">
          <a:xfrm>
            <a:off x="3371850" y="1676400"/>
            <a:ext cx="427513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5181600" cy="2057400"/>
          </a:xfrm>
        </p:spPr>
        <p:txBody>
          <a:bodyPr/>
          <a:lstStyle/>
          <a:p>
            <a:pPr algn="l"/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100</a:t>
            </a:r>
            <a:b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two</a:t>
            </a:r>
            <a:r>
              <a:rPr lang="en-US" alt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national U.S. holidays.</a:t>
            </a:r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5334000" y="0"/>
            <a:ext cx="3810000" cy="6718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New Year’s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Martin Luther King, Jr.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Presidents’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Memorial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Independence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Labor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Columbus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Veterans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Thanksgiving Day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800" b="1" dirty="0">
                <a:solidFill>
                  <a:srgbClr val="000000"/>
                </a:solidFill>
                <a:latin typeface="Arial" charset="0"/>
                <a:cs typeface="+mn-cs"/>
              </a:rPr>
              <a:t>Christmas</a:t>
            </a:r>
          </a:p>
        </p:txBody>
      </p:sp>
      <p:pic>
        <p:nvPicPr>
          <p:cNvPr id="2703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828800"/>
            <a:ext cx="28575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036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28800"/>
            <a:ext cx="22574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64" name="Line 28"/>
          <p:cNvSpPr>
            <a:spLocks noChangeShapeType="1"/>
          </p:cNvSpPr>
          <p:nvPr/>
        </p:nvSpPr>
        <p:spPr bwMode="auto">
          <a:xfrm flipH="1">
            <a:off x="5105400" y="25908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70365" name="Line 29"/>
          <p:cNvSpPr>
            <a:spLocks noChangeShapeType="1"/>
          </p:cNvSpPr>
          <p:nvPr/>
        </p:nvSpPr>
        <p:spPr bwMode="auto">
          <a:xfrm flipH="1" flipV="1">
            <a:off x="2286000" y="4038600"/>
            <a:ext cx="3124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270363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886200"/>
            <a:ext cx="4676775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366" name="Line 30"/>
          <p:cNvSpPr>
            <a:spLocks noChangeShapeType="1"/>
          </p:cNvSpPr>
          <p:nvPr/>
        </p:nvSpPr>
        <p:spPr bwMode="auto">
          <a:xfrm flipH="1">
            <a:off x="5181600" y="57912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7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0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7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60" grpId="0" animBg="1"/>
      <p:bldP spid="270364" grpId="0" animBg="1"/>
      <p:bldP spid="270365" grpId="0" animBg="1"/>
      <p:bldP spid="2703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100 Q &amp; A all finished!!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3 weeks we’ll practice using flash cards.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799"/>
            <a:ext cx="3733800" cy="310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2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78184"/>
            <a:ext cx="8183880" cy="1051560"/>
          </a:xfrm>
        </p:spPr>
        <p:txBody>
          <a:bodyPr/>
          <a:lstStyle/>
          <a:p>
            <a:r>
              <a:rPr lang="en-US" dirty="0">
                <a:effectLst/>
                <a:hlinkClick r:id="rId2"/>
              </a:rPr>
              <a:t>Preparing for the Oath</a:t>
            </a:r>
            <a:r>
              <a:rPr lang="en-US" dirty="0">
                <a:effectLst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 smtClean="0"/>
              <a:t>Independence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029325" cy="400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Dictation Practice – Unit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514" y="381000"/>
            <a:ext cx="8123446" cy="5565648"/>
          </a:xfrm>
        </p:spPr>
        <p:txBody>
          <a:bodyPr/>
          <a:lstStyle/>
          <a:p>
            <a:r>
              <a:rPr lang="en-US" dirty="0"/>
              <a:t>Write down the sentences that I dictate.</a:t>
            </a:r>
          </a:p>
          <a:p>
            <a:endParaRPr lang="en-US" dirty="0">
              <a:hlinkClick r:id="rId3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96301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68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elects Congress?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people elect Congress.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46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2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Who lives in the White House?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President lives in the White House.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47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/>
              <a:t>Saturday 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December 21 &amp; 28</a:t>
            </a:r>
          </a:p>
          <a:p>
            <a:pPr marL="457200" indent="-457200"/>
            <a:r>
              <a:rPr lang="en-US" sz="3600" dirty="0" smtClean="0"/>
              <a:t>January 4</a:t>
            </a:r>
          </a:p>
          <a:p>
            <a:pPr marL="457200" indent="-457200"/>
            <a:r>
              <a:rPr lang="en-US" sz="3600" dirty="0" smtClean="0"/>
              <a:t>February 8 &amp; 22</a:t>
            </a:r>
            <a:endParaRPr lang="en-US" sz="3600" dirty="0"/>
          </a:p>
          <a:p>
            <a:pPr marL="457200" indent="-457200"/>
            <a:r>
              <a:rPr lang="en-US" sz="3600" dirty="0"/>
              <a:t>April </a:t>
            </a:r>
            <a:r>
              <a:rPr lang="en-US" sz="3600" dirty="0" smtClean="0"/>
              <a:t>4 &amp; 11</a:t>
            </a:r>
            <a:endParaRPr lang="en-US" sz="3600" dirty="0"/>
          </a:p>
          <a:p>
            <a:pPr marL="457200" indent="-457200"/>
            <a:r>
              <a:rPr lang="en-US" sz="3600" dirty="0"/>
              <a:t>May </a:t>
            </a:r>
            <a:r>
              <a:rPr lang="en-US" sz="3600" dirty="0" smtClean="0"/>
              <a:t>23</a:t>
            </a:r>
            <a:endParaRPr lang="en-US" sz="3600" dirty="0"/>
          </a:p>
          <a:p>
            <a:pPr marL="457200" indent="-457200"/>
            <a:r>
              <a:rPr lang="en-US" sz="3600" dirty="0"/>
              <a:t>Last class = </a:t>
            </a:r>
            <a:r>
              <a:rPr lang="en-US" sz="3600" dirty="0" smtClean="0"/>
              <a:t>May 30</a:t>
            </a:r>
            <a:endParaRPr lang="en-US" sz="3600" dirty="0"/>
          </a:p>
          <a:p>
            <a:endParaRPr lang="en-US" dirty="0"/>
          </a:p>
        </p:txBody>
      </p:sp>
      <p:pic>
        <p:nvPicPr>
          <p:cNvPr id="1026" name="Picture 2" descr="https://www.lvshaolin.com/wp-content/uploads/2016/11/No-Class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11" y="555207"/>
            <a:ext cx="2979064" cy="2619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many states are in the United States?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United States has 50 states.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48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8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 is the White House?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 White House is in Washington, DC.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49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68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143000"/>
          </a:xfrm>
        </p:spPr>
        <p:txBody>
          <a:bodyPr/>
          <a:lstStyle/>
          <a:p>
            <a:r>
              <a:rPr lang="en-US" altLang="en-US" b="1"/>
              <a:t>Read.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915400" cy="1371600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is on the American flag?</a:t>
            </a:r>
            <a:endParaRPr lang="en-US" alt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143000" y="3200400"/>
            <a:ext cx="777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  <a:lvl2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CBCBC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Write.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152400" y="4800600"/>
            <a:ext cx="8915400" cy="1524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l"/>
              <a:defRPr sz="32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There are 13 stripes and 50 stars on the American flag.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762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0" cap="none" spc="0" normalizeH="0" baseline="0" noProof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50</a:t>
            </a:r>
            <a:endParaRPr kumimoji="0" lang="en-US" sz="4800" b="0" i="0" u="none" strike="noStrike" kern="10" cap="none" spc="0" normalizeH="0" baseline="0" noProof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6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nimBg="1"/>
      <p:bldP spid="75780" grpId="0"/>
      <p:bldP spid="7578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382000" cy="1143000"/>
          </a:xfrm>
        </p:spPr>
        <p:txBody>
          <a:bodyPr/>
          <a:lstStyle/>
          <a:p>
            <a:r>
              <a:rPr lang="en-US" altLang="en-US" b="1" dirty="0"/>
              <a:t>Dictation Review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981200"/>
            <a:ext cx="8839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people elect Congress.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President lives in the White House.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United States has 50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White House is in Washington, DC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are 13 stripes and 50 stars on the American flag.</a:t>
            </a:r>
            <a:endParaRPr lang="en-GB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006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486400"/>
            <a:ext cx="8183880" cy="1051560"/>
          </a:xfrm>
        </p:spPr>
        <p:txBody>
          <a:bodyPr/>
          <a:lstStyle/>
          <a:p>
            <a:r>
              <a:rPr lang="en-GB" dirty="0"/>
              <a:t>More 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/>
              <a:t>On my desk:</a:t>
            </a:r>
          </a:p>
          <a:p>
            <a:endParaRPr lang="en-GB" sz="3600" b="1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Did everyone sign in???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Does anyone have an interview date soon?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fill in the Interview Date sheet.</a:t>
            </a:r>
          </a:p>
          <a:p>
            <a:pPr marL="796925" lvl="1" indent="-514350">
              <a:buFont typeface="+mj-lt"/>
              <a:buAutoNum type="arabicPeriod"/>
            </a:pPr>
            <a:r>
              <a:rPr lang="en-GB" dirty="0"/>
              <a:t>Please email me your results after you’ve had your interview: </a:t>
            </a:r>
            <a:r>
              <a:rPr lang="en-GB" b="1" dirty="0"/>
              <a:t>amclin@cuhsd.org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7848996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7087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86400"/>
            <a:ext cx="8183880" cy="1051560"/>
          </a:xfrm>
        </p:spPr>
        <p:txBody>
          <a:bodyPr/>
          <a:lstStyle/>
          <a:p>
            <a:r>
              <a:rPr lang="en-US" dirty="0"/>
              <a:t>Take a Break!! 10 minutes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46" y="530225"/>
            <a:ext cx="6870746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8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New Class Semester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183880" cy="4648200"/>
          </a:xfrm>
        </p:spPr>
        <p:txBody>
          <a:bodyPr/>
          <a:lstStyle/>
          <a:p>
            <a:pPr marL="457200" indent="-457200"/>
            <a:r>
              <a:rPr lang="en-US" sz="3600" dirty="0" smtClean="0"/>
              <a:t>January 11: First class in January.</a:t>
            </a:r>
          </a:p>
          <a:p>
            <a:pPr marL="457200" indent="-457200"/>
            <a:r>
              <a:rPr lang="en-US" sz="3600" dirty="0" smtClean="0"/>
              <a:t>January </a:t>
            </a:r>
            <a:r>
              <a:rPr lang="en-US" sz="3600" dirty="0" smtClean="0"/>
              <a:t>25: Final class of semester 1.</a:t>
            </a:r>
          </a:p>
          <a:p>
            <a:pPr marL="457200" indent="-457200"/>
            <a:r>
              <a:rPr lang="en-US" sz="3600" dirty="0" smtClean="0"/>
              <a:t>February 1: Start of semester 2 (for </a:t>
            </a:r>
            <a:r>
              <a:rPr lang="en-US" sz="3600" b="1" dirty="0" smtClean="0"/>
              <a:t>new students only</a:t>
            </a:r>
            <a:r>
              <a:rPr lang="en-US" sz="3600" dirty="0" smtClean="0"/>
              <a:t>)</a:t>
            </a:r>
            <a:endParaRPr lang="en-US" sz="3600" dirty="0"/>
          </a:p>
          <a:p>
            <a:pPr marL="457200" indent="-457200"/>
            <a:r>
              <a:rPr lang="en-US" sz="3600" dirty="0"/>
              <a:t>February 8: No class</a:t>
            </a:r>
          </a:p>
          <a:p>
            <a:pPr marL="457200" indent="-457200"/>
            <a:r>
              <a:rPr lang="en-US" sz="3600" dirty="0"/>
              <a:t>Feb 15: Semester 2 for returning students.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95" y="5410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of Last Week’s </a:t>
            </a:r>
            <a:r>
              <a:rPr lang="en-US"/>
              <a:t>Civics 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5400" dirty="0"/>
              <a:t>Q91 - 100</a:t>
            </a:r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33400"/>
            <a:ext cx="18573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3247"/>
            <a:ext cx="6248400" cy="4162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50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5240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91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one U.S. territory.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219200"/>
            <a:ext cx="570547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1371600" y="3940175"/>
            <a:ext cx="6248400" cy="28416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Puerto Rico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U.S. Virgin Islands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American Samoa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Northern Mariana Islands</a:t>
            </a:r>
          </a:p>
          <a:p>
            <a:pPr algn="ctr"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Guam</a:t>
            </a:r>
          </a:p>
        </p:txBody>
      </p:sp>
      <p:sp>
        <p:nvSpPr>
          <p:cNvPr id="199685" name="Line 5"/>
          <p:cNvSpPr>
            <a:spLocks noChangeShapeType="1"/>
          </p:cNvSpPr>
          <p:nvPr/>
        </p:nvSpPr>
        <p:spPr bwMode="auto">
          <a:xfrm flipV="1">
            <a:off x="3657600" y="2514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686" name="Line 6"/>
          <p:cNvSpPr>
            <a:spLocks noChangeShapeType="1"/>
          </p:cNvSpPr>
          <p:nvPr/>
        </p:nvSpPr>
        <p:spPr bwMode="auto">
          <a:xfrm flipH="1" flipV="1">
            <a:off x="3810000" y="2438400"/>
            <a:ext cx="76200" cy="2057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 flipH="1" flipV="1">
            <a:off x="2133600" y="3200400"/>
            <a:ext cx="457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688" name="Line 8"/>
          <p:cNvSpPr>
            <a:spLocks noChangeShapeType="1"/>
          </p:cNvSpPr>
          <p:nvPr/>
        </p:nvSpPr>
        <p:spPr bwMode="auto">
          <a:xfrm flipV="1">
            <a:off x="6172200" y="2743200"/>
            <a:ext cx="838200" cy="297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9689" name="Line 9"/>
          <p:cNvSpPr>
            <a:spLocks noChangeShapeType="1"/>
          </p:cNvSpPr>
          <p:nvPr/>
        </p:nvSpPr>
        <p:spPr bwMode="auto">
          <a:xfrm flipV="1">
            <a:off x="4495800" y="2438400"/>
            <a:ext cx="2209800" cy="388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5" grpId="0" animBg="1"/>
      <p:bldP spid="199686" grpId="0" animBg="1"/>
      <p:bldP spid="199687" grpId="0" animBg="1"/>
      <p:bldP spid="199688" grpId="0" animBg="1"/>
      <p:bldP spid="1996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5334000" cy="2057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92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</a:t>
            </a:r>
            <a:r>
              <a:rPr lang="en-US" altLang="en-US" sz="4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one</a:t>
            </a: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state that borders Canada.</a:t>
            </a:r>
          </a:p>
        </p:txBody>
      </p:sp>
      <p:pic>
        <p:nvPicPr>
          <p:cNvPr id="2683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5262563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319" name="Line 31"/>
          <p:cNvSpPr>
            <a:spLocks noChangeShapeType="1"/>
          </p:cNvSpPr>
          <p:nvPr/>
        </p:nvSpPr>
        <p:spPr bwMode="auto">
          <a:xfrm>
            <a:off x="304800" y="17526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68320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5000"/>
            <a:ext cx="14478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321" name="Text Box 33"/>
          <p:cNvSpPr txBox="1">
            <a:spLocks noChangeArrowheads="1"/>
          </p:cNvSpPr>
          <p:nvPr/>
        </p:nvSpPr>
        <p:spPr bwMode="auto">
          <a:xfrm>
            <a:off x="5867400" y="0"/>
            <a:ext cx="3124200" cy="67008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Alaska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Washington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New York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Pennsylvania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Maine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Idaho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Montana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North Dakota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Minnesota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Michigan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Ohio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Vermont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>
                <a:solidFill>
                  <a:srgbClr val="000000"/>
                </a:solidFill>
                <a:latin typeface="Arial" charset="0"/>
              </a:rPr>
              <a:t>New Hampshire</a:t>
            </a:r>
          </a:p>
        </p:txBody>
      </p:sp>
    </p:spTree>
    <p:extLst>
      <p:ext uri="{BB962C8B-B14F-4D97-AF65-F5344CB8AC3E}">
        <p14:creationId xmlns:p14="http://schemas.microsoft.com/office/powerpoint/2010/main" val="231437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037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43075"/>
            <a:ext cx="672465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4478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93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 one state that borders Mexico.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152400" y="3667125"/>
            <a:ext cx="2590800" cy="3114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California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Arizona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New Mexico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Texas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"/>
          <a:stretch>
            <a:fillRect/>
          </a:stretch>
        </p:blipFill>
        <p:spPr bwMode="auto">
          <a:xfrm>
            <a:off x="6400800" y="1366838"/>
            <a:ext cx="251460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1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"/>
          <a:stretch>
            <a:fillRect/>
          </a:stretch>
        </p:blipFill>
        <p:spPr bwMode="auto">
          <a:xfrm>
            <a:off x="228600" y="1724025"/>
            <a:ext cx="6278563" cy="495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8288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94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capital of the United States?</a:t>
            </a:r>
          </a:p>
        </p:txBody>
      </p:sp>
      <p:sp>
        <p:nvSpPr>
          <p:cNvPr id="205827" name="Text Box 3"/>
          <p:cNvSpPr txBox="1">
            <a:spLocks noChangeArrowheads="1"/>
          </p:cNvSpPr>
          <p:nvPr/>
        </p:nvSpPr>
        <p:spPr bwMode="auto">
          <a:xfrm>
            <a:off x="4876800" y="6096000"/>
            <a:ext cx="4267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  <a:latin typeface="Arial" charset="0"/>
              </a:rPr>
              <a:t>Washington, D.C.</a:t>
            </a:r>
          </a:p>
        </p:txBody>
      </p:sp>
    </p:spTree>
    <p:extLst>
      <p:ext uri="{BB962C8B-B14F-4D97-AF65-F5344CB8AC3E}">
        <p14:creationId xmlns:p14="http://schemas.microsoft.com/office/powerpoint/2010/main" val="39255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www.elcivics.com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Civics History and Government Test for Citizenship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"/>
          <a:stretch>
            <a:fillRect/>
          </a:stretch>
        </p:blipFill>
        <p:spPr bwMode="auto">
          <a:xfrm>
            <a:off x="533400" y="1265238"/>
            <a:ext cx="7543800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-76200"/>
            <a:ext cx="7772400" cy="1676400"/>
          </a:xfrm>
        </p:spPr>
        <p:txBody>
          <a:bodyPr/>
          <a:lstStyle/>
          <a:p>
            <a:pPr algn="l"/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Question 95</a:t>
            </a:r>
            <a:b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Where is the Statue of Liberty?</a:t>
            </a:r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4876800" y="1295400"/>
            <a:ext cx="4191000" cy="1465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New York Harbor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00"/>
                </a:solidFill>
                <a:latin typeface="Arial" charset="0"/>
              </a:rPr>
              <a:t>Liberty Island</a:t>
            </a:r>
          </a:p>
        </p:txBody>
      </p:sp>
    </p:spTree>
    <p:extLst>
      <p:ext uri="{BB962C8B-B14F-4D97-AF65-F5344CB8AC3E}">
        <p14:creationId xmlns:p14="http://schemas.microsoft.com/office/powerpoint/2010/main" val="26518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spect">
  <a:themeElements>
    <a:clrScheme name="So Think Argue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3394</TotalTime>
  <Words>571</Words>
  <Application>Microsoft Office PowerPoint</Application>
  <PresentationFormat>On-screen Show (4:3)</PresentationFormat>
  <Paragraphs>151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Calibri</vt:lpstr>
      <vt:lpstr>Impact</vt:lpstr>
      <vt:lpstr>Times New Roman</vt:lpstr>
      <vt:lpstr>Verdana</vt:lpstr>
      <vt:lpstr>Wingdings</vt:lpstr>
      <vt:lpstr>Wingdings 2</vt:lpstr>
      <vt:lpstr>Aspect</vt:lpstr>
      <vt:lpstr>1_Aspect</vt:lpstr>
      <vt:lpstr>2_Aspect</vt:lpstr>
      <vt:lpstr>Project Overview</vt:lpstr>
      <vt:lpstr>Default Design</vt:lpstr>
      <vt:lpstr>1_Project Overview</vt:lpstr>
      <vt:lpstr>Civics Corner</vt:lpstr>
      <vt:lpstr>Saturday Closures</vt:lpstr>
      <vt:lpstr>New Class Semester 2</vt:lpstr>
      <vt:lpstr>Review of Last Week’s Civics Qs</vt:lpstr>
      <vt:lpstr>Question 91 Name one U.S. territory.</vt:lpstr>
      <vt:lpstr>Question 92 Name one state that borders Canada.</vt:lpstr>
      <vt:lpstr>Question 93 Name one state that borders Mexico.</vt:lpstr>
      <vt:lpstr>Question 94 What is the capital of the United States?</vt:lpstr>
      <vt:lpstr>Question 95 Where is the Statue of Liberty?</vt:lpstr>
      <vt:lpstr>Question 96 Why does the flag have 13 stripes?</vt:lpstr>
      <vt:lpstr>Question 97 Why does the flag have 50 stars?</vt:lpstr>
      <vt:lpstr>Question 98 What is the name of the national anthem?</vt:lpstr>
      <vt:lpstr>Question 99 When do we celebrate Independence Day?</vt:lpstr>
      <vt:lpstr>Question 100 Name two national U.S. holidays.</vt:lpstr>
      <vt:lpstr>100 Q &amp; A all finished!!</vt:lpstr>
      <vt:lpstr>Preparing for the Oath:</vt:lpstr>
      <vt:lpstr>Dictation Practice – Unit 10</vt:lpstr>
      <vt:lpstr>Read.</vt:lpstr>
      <vt:lpstr>Read.</vt:lpstr>
      <vt:lpstr>Read.</vt:lpstr>
      <vt:lpstr>Read.</vt:lpstr>
      <vt:lpstr>Read.</vt:lpstr>
      <vt:lpstr>Dictation Review</vt:lpstr>
      <vt:lpstr>More Admin</vt:lpstr>
      <vt:lpstr>Take a Break!! 10 minutes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Rules?</dc:title>
  <dc:creator>Alison</dc:creator>
  <cp:lastModifiedBy>alison McLin</cp:lastModifiedBy>
  <cp:revision>422</cp:revision>
  <dcterms:created xsi:type="dcterms:W3CDTF">2006-08-16T00:00:00Z</dcterms:created>
  <dcterms:modified xsi:type="dcterms:W3CDTF">2019-12-09T17:20:22Z</dcterms:modified>
</cp:coreProperties>
</file>