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2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8800" y="377825"/>
            <a:ext cx="8097838" cy="1081088"/>
          </a:xfrm>
          <a:effectLst>
            <a:outerShdw dist="1796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algn="ctr"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6525" y="1457325"/>
            <a:ext cx="6400800" cy="625475"/>
          </a:xfrm>
          <a:effectLst>
            <a:outerShdw dist="17961" dir="2700000" algn="ctr" rotWithShape="0">
              <a:srgbClr val="000000"/>
            </a:outerShdw>
          </a:effectLst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00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4C7B5D-6F91-442E-BD03-3968BE9B9E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F3070-0232-4B38-B506-C93F55E18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17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274638"/>
            <a:ext cx="20097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13" y="274638"/>
            <a:ext cx="58785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5B477-B7CE-48A9-8A59-EB3D85D9A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19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2BAE7-2848-4E82-BDA2-3024C2244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7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65279-DA8C-43F3-9791-2DF59EB09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53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13" y="1600200"/>
            <a:ext cx="39433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763" y="1600200"/>
            <a:ext cx="39449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9A895-0343-4D0F-B4CC-75027FE08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562E5-5C61-46CE-A8B3-7D276EC836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86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22171-3A89-4930-8C26-05F63BE0F5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9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CDCC6-B313-47EA-8874-72CA53C3A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48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1EBC2-C891-4951-8B88-EB0ACC64E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14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2BBC7-056E-422F-B85A-1232209DC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18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5013" y="274638"/>
            <a:ext cx="80406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5013" y="1600200"/>
            <a:ext cx="80406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5013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0676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6E40DE-0B7B-41FE-9C12-105E166CBF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Oath Quiz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Match the words or phrases in </a:t>
            </a:r>
            <a:r>
              <a:rPr lang="en-US" b="1" dirty="0"/>
              <a:t>bold </a:t>
            </a:r>
            <a:r>
              <a:rPr lang="en-US" dirty="0"/>
              <a:t>with the correct picture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7634"/>
            <a:ext cx="91440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3418" y="2410754"/>
            <a:ext cx="885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oath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2045" y="2348863"/>
            <a:ext cx="135485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Renounce</a:t>
            </a:r>
          </a:p>
          <a:p>
            <a:r>
              <a:rPr lang="en-US" sz="2000" dirty="0"/>
              <a:t>&amp; abjure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99302" y="2377939"/>
            <a:ext cx="3106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Foreign prince potentate, state or sovereignty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8285" y="2513310"/>
            <a:ext cx="2145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Subject or citizen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4404D47-9761-4397-80DA-753855112C3C}"/>
              </a:ext>
            </a:extLst>
          </p:cNvPr>
          <p:cNvSpPr/>
          <p:nvPr/>
        </p:nvSpPr>
        <p:spPr>
          <a:xfrm>
            <a:off x="872198" y="3772176"/>
            <a:ext cx="8271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" panose="020B0604020202020204" pitchFamily="34" charset="0"/>
              </a:rPr>
              <a:t>I hereby declare, on </a:t>
            </a:r>
            <a:r>
              <a:rPr lang="en-US" b="1" dirty="0">
                <a:latin typeface="Helvetica-Bold"/>
              </a:rPr>
              <a:t>oath</a:t>
            </a:r>
            <a:r>
              <a:rPr lang="en-US" dirty="0">
                <a:latin typeface="Helvetica" panose="020B0604020202020204" pitchFamily="34" charset="0"/>
              </a:rPr>
              <a:t>, that I absolutely and entirely </a:t>
            </a:r>
            <a:r>
              <a:rPr lang="en-US" b="1" dirty="0">
                <a:latin typeface="Helvetica-Bold"/>
              </a:rPr>
              <a:t>renounce and abjure</a:t>
            </a:r>
          </a:p>
          <a:p>
            <a:r>
              <a:rPr lang="en-US" dirty="0">
                <a:latin typeface="Helvetica" panose="020B0604020202020204" pitchFamily="34" charset="0"/>
              </a:rPr>
              <a:t>all allegiance and fidelity to any </a:t>
            </a:r>
            <a:r>
              <a:rPr lang="en-US" b="1" dirty="0">
                <a:latin typeface="Helvetica-Bold"/>
              </a:rPr>
              <a:t>foreign prince, potentate, state, or sovereignty, of</a:t>
            </a:r>
            <a:r>
              <a:rPr lang="en-US" dirty="0">
                <a:latin typeface="Helvetica" panose="020B0604020202020204" pitchFamily="34" charset="0"/>
              </a:rPr>
              <a:t> whom or which I have heretofore been a </a:t>
            </a:r>
            <a:r>
              <a:rPr lang="en-US" b="1" dirty="0">
                <a:latin typeface="Helvetica-Bold"/>
              </a:rPr>
              <a:t>subject or citizen</a:t>
            </a:r>
            <a:r>
              <a:rPr lang="en-US" dirty="0">
                <a:latin typeface="Helvetica" panose="020B0604020202020204" pitchFamily="34" charset="0"/>
              </a:rPr>
              <a:t>;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4E8065-7201-4B66-A8C4-EDF467F2EA88}"/>
              </a:ext>
            </a:extLst>
          </p:cNvPr>
          <p:cNvSpPr txBox="1"/>
          <p:nvPr/>
        </p:nvSpPr>
        <p:spPr>
          <a:xfrm>
            <a:off x="1241778" y="5006130"/>
            <a:ext cx="75388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 swear that I will not be loyal to any other country.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4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328"/>
            <a:ext cx="92456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518" y="2410754"/>
            <a:ext cx="208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Constitution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6954" y="2524347"/>
            <a:ext cx="20938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Laws of the USA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793" y="2340995"/>
            <a:ext cx="230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Enemies, foreign &amp; domestic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64533" y="2328590"/>
            <a:ext cx="214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True faith and allegiance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DEE068-8B3A-4CE4-9478-A68F4EB13E5F}"/>
              </a:ext>
            </a:extLst>
          </p:cNvPr>
          <p:cNvSpPr/>
          <p:nvPr/>
        </p:nvSpPr>
        <p:spPr>
          <a:xfrm>
            <a:off x="1167617" y="3661911"/>
            <a:ext cx="7666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Helvetica" panose="020B0604020202020204" pitchFamily="34" charset="0"/>
              </a:rPr>
              <a:t>that I will support and defend </a:t>
            </a:r>
            <a:r>
              <a:rPr lang="en-US" b="1" dirty="0">
                <a:latin typeface="Helvetica-Bold"/>
              </a:rPr>
              <a:t>the Constitution </a:t>
            </a:r>
            <a:r>
              <a:rPr lang="en-US" dirty="0">
                <a:latin typeface="Helvetica" panose="020B0604020202020204" pitchFamily="34" charset="0"/>
              </a:rPr>
              <a:t>and </a:t>
            </a:r>
            <a:r>
              <a:rPr lang="en-US" b="1" dirty="0">
                <a:latin typeface="Helvetica-Bold"/>
              </a:rPr>
              <a:t>laws of the United States of America </a:t>
            </a:r>
            <a:r>
              <a:rPr lang="en-US" dirty="0">
                <a:latin typeface="Helvetica" panose="020B0604020202020204" pitchFamily="34" charset="0"/>
              </a:rPr>
              <a:t>against </a:t>
            </a:r>
            <a:r>
              <a:rPr lang="en-US" b="1" dirty="0">
                <a:latin typeface="Helvetica-Bold"/>
              </a:rPr>
              <a:t>all enemies, foreign and domestic</a:t>
            </a:r>
            <a:r>
              <a:rPr lang="en-US" dirty="0">
                <a:latin typeface="Helvetica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TE1BCCC78t00"/>
              </a:rPr>
              <a:t> </a:t>
            </a:r>
            <a:r>
              <a:rPr lang="en-US" dirty="0">
                <a:latin typeface="Helvetica" panose="020B0604020202020204" pitchFamily="34" charset="0"/>
              </a:rPr>
              <a:t>that I will bear </a:t>
            </a:r>
            <a:r>
              <a:rPr lang="en-US" b="1" dirty="0">
                <a:latin typeface="Helvetica-Bold"/>
              </a:rPr>
              <a:t>true faith and allegiance </a:t>
            </a:r>
            <a:r>
              <a:rPr lang="en-US" dirty="0">
                <a:latin typeface="Helvetica" panose="020B0604020202020204" pitchFamily="34" charset="0"/>
              </a:rPr>
              <a:t>to the same;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3DAD70-9EC8-4BAF-964A-7720444D51A1}"/>
              </a:ext>
            </a:extLst>
          </p:cNvPr>
          <p:cNvSpPr/>
          <p:nvPr/>
        </p:nvSpPr>
        <p:spPr>
          <a:xfrm>
            <a:off x="1167617" y="5057997"/>
            <a:ext cx="75635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b="1" spc="-1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upp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2400" b="1" spc="-7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2400" b="1" spc="1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2400" b="1" spc="-1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1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fend</a:t>
            </a:r>
            <a:r>
              <a:rPr lang="en-US" sz="2400" b="1" spc="-8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b="1" spc="-3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titu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tio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2400" b="1" spc="-8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2400" b="1" spc="-3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-1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aws</a:t>
            </a:r>
            <a:r>
              <a:rPr lang="en-US" sz="2400" b="1" spc="-4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2400" b="1" spc="-1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-1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b="1" spc="-1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.S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I will defend the U.S. from enemies outside and inside the U.S.</a:t>
            </a:r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9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977"/>
          <a:stretch/>
        </p:blipFill>
        <p:spPr bwMode="auto">
          <a:xfrm>
            <a:off x="2522693" y="458081"/>
            <a:ext cx="40986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28225" y="2454111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Bear arms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5386" y="2346658"/>
            <a:ext cx="192232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Noncombatant </a:t>
            </a:r>
          </a:p>
          <a:p>
            <a:r>
              <a:rPr lang="en-US" sz="2000" dirty="0"/>
              <a:t>service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990BC6-7331-458A-8DF8-6FD8B6D229BD}"/>
              </a:ext>
            </a:extLst>
          </p:cNvPr>
          <p:cNvSpPr/>
          <p:nvPr/>
        </p:nvSpPr>
        <p:spPr>
          <a:xfrm>
            <a:off x="731520" y="3429000"/>
            <a:ext cx="80658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Helvetica" panose="020B0604020202020204" pitchFamily="34" charset="0"/>
              </a:rPr>
              <a:t>that I will </a:t>
            </a:r>
            <a:r>
              <a:rPr lang="en-US" b="1" dirty="0">
                <a:latin typeface="Helvetica-Bold"/>
              </a:rPr>
              <a:t>bear arms </a:t>
            </a:r>
            <a:r>
              <a:rPr lang="en-US" dirty="0">
                <a:latin typeface="Helvetica" panose="020B0604020202020204" pitchFamily="34" charset="0"/>
              </a:rPr>
              <a:t>on behalf of the United States when required by the law;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TE1BCCC78t00"/>
              </a:rPr>
              <a:t> </a:t>
            </a:r>
            <a:r>
              <a:rPr lang="en-US" dirty="0">
                <a:latin typeface="Helvetica" panose="020B0604020202020204" pitchFamily="34" charset="0"/>
              </a:rPr>
              <a:t>that I will perform </a:t>
            </a:r>
            <a:r>
              <a:rPr lang="en-US" b="1" dirty="0">
                <a:latin typeface="Helvetica-Bold"/>
              </a:rPr>
              <a:t>noncombatant service </a:t>
            </a:r>
            <a:r>
              <a:rPr lang="en-US" dirty="0">
                <a:latin typeface="Helvetica" panose="020B0604020202020204" pitchFamily="34" charset="0"/>
              </a:rPr>
              <a:t>in the Armed Forces of the United States when required by the law;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66F60-C597-4DEB-81E0-247D21C864DC}"/>
              </a:ext>
            </a:extLst>
          </p:cNvPr>
          <p:cNvSpPr/>
          <p:nvPr/>
        </p:nvSpPr>
        <p:spPr>
          <a:xfrm>
            <a:off x="1012439" y="5657671"/>
            <a:ext cx="8065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b="1" spc="-1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</a:t>
            </a:r>
            <a:r>
              <a:rPr lang="en-US" sz="2400" b="1" spc="-4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arms,</a:t>
            </a:r>
            <a:r>
              <a:rPr lang="en-US" sz="2400" b="1" spc="-7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</a:t>
            </a:r>
            <a:r>
              <a:rPr lang="en-US" sz="2400" b="1" spc="3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n-US" sz="2400" b="1" spc="-7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2400" b="1" spc="-2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en-US" sz="2400" b="1" spc="-4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400" b="1" spc="-2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</a:t>
            </a:r>
            <a:r>
              <a:rPr lang="en-US" sz="2400" b="1" spc="1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2400" b="1" spc="-4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2400" b="1" spc="2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sz="2400" b="1" spc="-2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b="1" spc="-3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nit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2400" b="1" spc="-5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2400" b="1" spc="1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sz="2400" b="1" spc="-7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US" sz="2400" b="1" spc="-2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</a:t>
            </a:r>
            <a:r>
              <a:rPr lang="en-US" sz="2400" b="1" spc="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2400" b="1" spc="-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I will do non-fighting work for the military if asked.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3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79"/>
          <a:stretch/>
        </p:blipFill>
        <p:spPr bwMode="auto">
          <a:xfrm>
            <a:off x="1926908" y="458081"/>
            <a:ext cx="529018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58255" y="2340995"/>
            <a:ext cx="2306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Work of national importance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1375" y="2321005"/>
            <a:ext cx="214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 take this obligation freely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C990BC6-7331-458A-8DF8-6FD8B6D229BD}"/>
              </a:ext>
            </a:extLst>
          </p:cNvPr>
          <p:cNvSpPr/>
          <p:nvPr/>
        </p:nvSpPr>
        <p:spPr>
          <a:xfrm>
            <a:off x="731520" y="3429000"/>
            <a:ext cx="80658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Helvetica" panose="020B0604020202020204" pitchFamily="34" charset="0"/>
              </a:rPr>
              <a:t>that I will perform </a:t>
            </a:r>
            <a:r>
              <a:rPr lang="en-US" b="1" dirty="0">
                <a:latin typeface="Helvetica-Bold"/>
              </a:rPr>
              <a:t>work of national importance under civilian direction </a:t>
            </a:r>
            <a:r>
              <a:rPr lang="en-US" dirty="0">
                <a:latin typeface="Helvetica" panose="020B0604020202020204" pitchFamily="34" charset="0"/>
              </a:rPr>
              <a:t>when </a:t>
            </a:r>
            <a:r>
              <a:rPr lang="en-GB" dirty="0">
                <a:latin typeface="Helvetica" panose="020B0604020202020204" pitchFamily="34" charset="0"/>
              </a:rPr>
              <a:t>required by the law;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TE1BCCC78t00"/>
              </a:rPr>
              <a:t> </a:t>
            </a:r>
            <a:r>
              <a:rPr lang="en-US" dirty="0">
                <a:latin typeface="Helvetica" panose="020B0604020202020204" pitchFamily="34" charset="0"/>
              </a:rPr>
              <a:t>and that </a:t>
            </a:r>
            <a:r>
              <a:rPr lang="en-US" b="1" dirty="0">
                <a:latin typeface="Helvetica-Bold"/>
              </a:rPr>
              <a:t>I take this obligation freely</a:t>
            </a:r>
            <a:r>
              <a:rPr lang="en-US" dirty="0">
                <a:latin typeface="Helvetica" panose="020B0604020202020204" pitchFamily="34" charset="0"/>
              </a:rPr>
              <a:t>, without any mental reservation or purpose of evasion;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Helvetica" panose="020B0604020202020204" pitchFamily="34" charset="0"/>
              </a:rPr>
              <a:t>so help me God.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66F60-C597-4DEB-81E0-247D21C864DC}"/>
              </a:ext>
            </a:extLst>
          </p:cNvPr>
          <p:cNvSpPr/>
          <p:nvPr/>
        </p:nvSpPr>
        <p:spPr>
          <a:xfrm>
            <a:off x="1038428" y="5844990"/>
            <a:ext cx="80658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 will do important work for the country if asked.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I take this oath freely and without any doubts.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8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309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Helvetica</vt:lpstr>
      <vt:lpstr>Helvetica-Bold</vt:lpstr>
      <vt:lpstr>TTE1BCCC78t00</vt:lpstr>
      <vt:lpstr>Verdana</vt:lpstr>
      <vt:lpstr>Wingdings</vt:lpstr>
      <vt:lpstr>Office Theme</vt:lpstr>
      <vt:lpstr>Oath Quiz</vt:lpstr>
      <vt:lpstr>PowerPoint Presentation</vt:lpstr>
      <vt:lpstr>PowerPoint Presentation</vt:lpstr>
      <vt:lpstr>PowerPoint Presentation</vt:lpstr>
      <vt:lpstr>PowerPoint Presentation</vt:lpstr>
    </vt:vector>
  </TitlesOfParts>
  <Company>wrwrwr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ddg</dc:creator>
  <cp:lastModifiedBy>alison McLin</cp:lastModifiedBy>
  <cp:revision>8</cp:revision>
  <dcterms:created xsi:type="dcterms:W3CDTF">2015-03-01T10:40:54Z</dcterms:created>
  <dcterms:modified xsi:type="dcterms:W3CDTF">2019-05-11T14:52:47Z</dcterms:modified>
</cp:coreProperties>
</file>