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307" r:id="rId4"/>
    <p:sldId id="259" r:id="rId5"/>
    <p:sldId id="281" r:id="rId6"/>
    <p:sldId id="308" r:id="rId7"/>
    <p:sldId id="310" r:id="rId8"/>
    <p:sldId id="309" r:id="rId9"/>
    <p:sldId id="282" r:id="rId10"/>
    <p:sldId id="284" r:id="rId11"/>
    <p:sldId id="285" r:id="rId12"/>
    <p:sldId id="280" r:id="rId13"/>
    <p:sldId id="286" r:id="rId14"/>
    <p:sldId id="260" r:id="rId15"/>
    <p:sldId id="287" r:id="rId16"/>
    <p:sldId id="261" r:id="rId17"/>
    <p:sldId id="311" r:id="rId18"/>
    <p:sldId id="273" r:id="rId19"/>
    <p:sldId id="288" r:id="rId20"/>
    <p:sldId id="312" r:id="rId21"/>
    <p:sldId id="289" r:id="rId22"/>
    <p:sldId id="313" r:id="rId23"/>
    <p:sldId id="262" r:id="rId24"/>
    <p:sldId id="314" r:id="rId25"/>
    <p:sldId id="315" r:id="rId26"/>
    <p:sldId id="316" r:id="rId27"/>
    <p:sldId id="275" r:id="rId28"/>
    <p:sldId id="264" r:id="rId29"/>
    <p:sldId id="290" r:id="rId30"/>
    <p:sldId id="291" r:id="rId31"/>
    <p:sldId id="292" r:id="rId32"/>
    <p:sldId id="293" r:id="rId33"/>
    <p:sldId id="265" r:id="rId34"/>
    <p:sldId id="317" r:id="rId35"/>
    <p:sldId id="318" r:id="rId36"/>
    <p:sldId id="319" r:id="rId37"/>
    <p:sldId id="294" r:id="rId38"/>
    <p:sldId id="276" r:id="rId39"/>
    <p:sldId id="320" r:id="rId40"/>
    <p:sldId id="321" r:id="rId41"/>
    <p:sldId id="266" r:id="rId42"/>
    <p:sldId id="267" r:id="rId43"/>
    <p:sldId id="296" r:id="rId44"/>
    <p:sldId id="297" r:id="rId45"/>
    <p:sldId id="268" r:id="rId46"/>
    <p:sldId id="298" r:id="rId47"/>
    <p:sldId id="299" r:id="rId48"/>
    <p:sldId id="300" r:id="rId49"/>
    <p:sldId id="330" r:id="rId50"/>
    <p:sldId id="269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01" r:id="rId59"/>
    <p:sldId id="323" r:id="rId60"/>
    <p:sldId id="324" r:id="rId61"/>
    <p:sldId id="277" r:id="rId62"/>
    <p:sldId id="270" r:id="rId63"/>
    <p:sldId id="338" r:id="rId64"/>
    <p:sldId id="325" r:id="rId65"/>
    <p:sldId id="303" r:id="rId66"/>
    <p:sldId id="339" r:id="rId67"/>
    <p:sldId id="326" r:id="rId68"/>
    <p:sldId id="327" r:id="rId69"/>
    <p:sldId id="340" r:id="rId70"/>
    <p:sldId id="328" r:id="rId71"/>
    <p:sldId id="304" r:id="rId72"/>
    <p:sldId id="271" r:id="rId73"/>
    <p:sldId id="305" r:id="rId74"/>
    <p:sldId id="272" r:id="rId75"/>
    <p:sldId id="278" r:id="rId76"/>
    <p:sldId id="279" r:id="rId77"/>
    <p:sldId id="329" r:id="rId78"/>
    <p:sldId id="306" r:id="rId7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50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Regular </a:t>
            </a:r>
            <a:r>
              <a:rPr lang="en-US" altLang="en-US" dirty="0" smtClean="0"/>
              <a:t>Citizenship </a:t>
            </a:r>
            <a:r>
              <a:rPr lang="en-US" altLang="en-US" dirty="0" smtClean="0"/>
              <a:t>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Please </a:t>
            </a:r>
            <a:r>
              <a:rPr lang="en-US" sz="5400" dirty="0" smtClean="0"/>
              <a:t>have a seat.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Thank you.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0717" y="3354806"/>
            <a:ext cx="3512883" cy="434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2659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295400"/>
            <a:ext cx="10642600" cy="1714500"/>
          </a:xfrm>
        </p:spPr>
        <p:txBody>
          <a:bodyPr/>
          <a:lstStyle/>
          <a:p>
            <a:r>
              <a:rPr lang="en-US" dirty="0" smtClean="0"/>
              <a:t>Explain how are you eligible to become a US citizen.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3528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3600" dirty="0" smtClean="0"/>
              <a:t>I have been a:</a:t>
            </a:r>
          </a:p>
          <a:p>
            <a:r>
              <a:rPr lang="en-US" sz="3600" dirty="0" smtClean="0"/>
              <a:t>Permanent resident for 5 years OR</a:t>
            </a:r>
          </a:p>
          <a:p>
            <a:r>
              <a:rPr lang="en-US" sz="3600" dirty="0" smtClean="0"/>
              <a:t>Permanent resident for 3 years and I am married to a US citizen 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8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Show me your Permanent Resident card and photo </a:t>
            </a:r>
            <a:r>
              <a:rPr lang="en-US" sz="5400" dirty="0" smtClean="0"/>
              <a:t>IDs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Here they are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219" y="3277276"/>
            <a:ext cx="4973666" cy="464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91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524000"/>
            <a:ext cx="12192000" cy="1714500"/>
          </a:xfrm>
        </p:spPr>
        <p:txBody>
          <a:bodyPr/>
          <a:lstStyle/>
          <a:p>
            <a:r>
              <a:rPr lang="en-US" dirty="0" smtClean="0"/>
              <a:t>What is your current legal name? Spell your family name.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(first, middle, last)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1200" y="4114800"/>
            <a:ext cx="5237059" cy="42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1658600" cy="1714500"/>
          </a:xfrm>
        </p:spPr>
        <p:txBody>
          <a:bodyPr/>
          <a:lstStyle/>
          <a:p>
            <a:r>
              <a:rPr lang="en-US" sz="5400" dirty="0"/>
              <a:t>Is the name on your Green Card </a:t>
            </a:r>
            <a:r>
              <a:rPr lang="en-US" sz="5400" dirty="0" smtClean="0"/>
              <a:t>the </a:t>
            </a:r>
            <a:r>
              <a:rPr lang="en-US" sz="5400" dirty="0"/>
              <a:t>same as your current legal name?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Yes.</a:t>
            </a:r>
          </a:p>
          <a:p>
            <a:r>
              <a:rPr lang="en-US" sz="4400" dirty="0" smtClean="0"/>
              <a:t>No, I got </a:t>
            </a:r>
            <a:r>
              <a:rPr lang="en-US" sz="4400" dirty="0" smtClean="0"/>
              <a:t>married and changed my name.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136" y="4007284"/>
            <a:ext cx="5085064" cy="285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6423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My date of birth is (month, day, year)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429000"/>
            <a:ext cx="5503231" cy="42017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date did you become a legal permanent resident?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I became a permanent resident on (month, day, year)</a:t>
            </a:r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9" y="3620711"/>
            <a:ext cx="5377471" cy="3389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9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birth is (country)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" y="3243671"/>
            <a:ext cx="5731832" cy="437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nationality?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nationality is (country)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668" y="3676960"/>
            <a:ext cx="4501132" cy="3485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078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0" y="1981200"/>
            <a:ext cx="12573000" cy="1714500"/>
          </a:xfrm>
        </p:spPr>
        <p:txBody>
          <a:bodyPr/>
          <a:lstStyle/>
          <a:p>
            <a:r>
              <a:rPr lang="en-US" dirty="0" smtClean="0"/>
              <a:t>Are you requesting an accommodation because of a disability?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GB" sz="3600" dirty="0" smtClean="0"/>
              <a:t>No, I’m not requesting an accommodation.</a:t>
            </a:r>
          </a:p>
          <a:p>
            <a:r>
              <a:rPr lang="en-GB" sz="3600" dirty="0" smtClean="0"/>
              <a:t>Yes, I am deaf / blind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343400"/>
            <a:ext cx="5105400" cy="493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2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2192000" cy="1714500"/>
          </a:xfrm>
        </p:spPr>
        <p:txBody>
          <a:bodyPr/>
          <a:lstStyle/>
          <a:p>
            <a:r>
              <a:rPr lang="en-US" dirty="0" smtClean="0"/>
              <a:t>Hello. I am Officer Brown. I will be interviewing you today.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Hello. I’m pleased to meet you.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429000"/>
            <a:ext cx="5702685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7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was your port of entry?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port of entry was (San Francisco).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075" y="3899156"/>
            <a:ext cx="5150725" cy="318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699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your daytime ‘phone number?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number is (XXX) XXX - XXXX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07834"/>
            <a:ext cx="4978400" cy="495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53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current home address is (number, street, city, state, zip)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How long have you lived at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I have lived there since (month, year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I have lived </a:t>
            </a:r>
            <a:r>
              <a:rPr lang="en-US" sz="4400" dirty="0" smtClean="0"/>
              <a:t>there for 6 years.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3413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was your previous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previous address was (street, city, state, zip).</a:t>
            </a:r>
          </a:p>
          <a:p>
            <a:r>
              <a:rPr lang="en-GB" sz="4400" dirty="0" smtClean="0"/>
              <a:t>I have always lived at my current home address.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409662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161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676400"/>
            <a:ext cx="10337800" cy="1714500"/>
          </a:xfrm>
        </p:spPr>
        <p:txBody>
          <a:bodyPr/>
          <a:lstStyle/>
          <a:p>
            <a:r>
              <a:rPr lang="en-US" dirty="0" smtClean="0"/>
              <a:t>Was your mother or father a US citizen before your 18</a:t>
            </a:r>
            <a:r>
              <a:rPr lang="en-US" baseline="30000" dirty="0" smtClean="0"/>
              <a:t>th</a:t>
            </a:r>
            <a:r>
              <a:rPr lang="en-US" dirty="0" smtClean="0"/>
              <a:t> birthday?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GB" sz="4400" dirty="0" smtClean="0"/>
              <a:t>No.</a:t>
            </a:r>
          </a:p>
          <a:p>
            <a:r>
              <a:rPr lang="en-GB" sz="4400" dirty="0" smtClean="0"/>
              <a:t>Yes – my mother / father was a US citizen.</a:t>
            </a:r>
            <a:endParaRPr lang="en-US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2" y="4724400"/>
            <a:ext cx="5615712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5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/>
              <a:t>How do you support yourself financially</a:t>
            </a:r>
            <a:r>
              <a:rPr lang="en-US" sz="5400" dirty="0" smtClean="0"/>
              <a:t>? Do you work?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1400" y="2971800"/>
            <a:ext cx="6400800" cy="5664200"/>
          </a:xfrm>
        </p:spPr>
        <p:txBody>
          <a:bodyPr/>
          <a:lstStyle/>
          <a:p>
            <a:r>
              <a:rPr lang="en-US" sz="3600" dirty="0" smtClean="0"/>
              <a:t>I work at </a:t>
            </a:r>
            <a:r>
              <a:rPr lang="en-US" sz="3600" dirty="0" smtClean="0"/>
              <a:t>(Wells Fargo)</a:t>
            </a:r>
            <a:endParaRPr lang="en-US" sz="3600" dirty="0" smtClean="0"/>
          </a:p>
          <a:p>
            <a:r>
              <a:rPr lang="en-US" sz="3600" dirty="0" smtClean="0"/>
              <a:t>I go to school and work part-time at </a:t>
            </a:r>
            <a:r>
              <a:rPr lang="en-US" sz="3600" dirty="0" smtClean="0"/>
              <a:t>(</a:t>
            </a:r>
            <a:r>
              <a:rPr lang="en-US" sz="3600" dirty="0" smtClean="0"/>
              <a:t>Walgreen’s</a:t>
            </a:r>
            <a:r>
              <a:rPr lang="en-US" sz="3600" dirty="0" smtClean="0"/>
              <a:t>)</a:t>
            </a:r>
            <a:endParaRPr lang="en-US" sz="3600" dirty="0" smtClean="0"/>
          </a:p>
          <a:p>
            <a:r>
              <a:rPr lang="en-US" sz="3600" dirty="0" smtClean="0"/>
              <a:t>I’m retired and get a pension</a:t>
            </a:r>
          </a:p>
          <a:p>
            <a:r>
              <a:rPr lang="en-US" sz="3600" dirty="0" smtClean="0"/>
              <a:t>My spouse works and supports me</a:t>
            </a:r>
          </a:p>
          <a:p>
            <a:r>
              <a:rPr lang="en-GB" sz="3600" dirty="0" smtClean="0"/>
              <a:t>My family supports me.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627" y="3810000"/>
            <a:ext cx="4677288" cy="44273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taken any trips outside the US in the past 5 years?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How many total days were you outside of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was outside the US for (X) days.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406400" y="7696200"/>
            <a:ext cx="12268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+mj-lt"/>
                <a:ea typeface="+mj-ea"/>
                <a:cs typeface="+mj-cs"/>
                <a:sym typeface="Stone Sans ITC TT-Semi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3B3B3E"/>
                </a:solidFill>
                <a:latin typeface="Stone Sans ITC TT-Semi" charset="0"/>
                <a:ea typeface="ヒラギノ角ゴ ProN W3" charset="0"/>
                <a:cs typeface="ヒラギノ角ゴ ProN W3" charset="0"/>
                <a:sym typeface="Stone Sans ITC TT-Semi" charset="0"/>
              </a:defRPr>
            </a:lvl9pPr>
          </a:lstStyle>
          <a:p>
            <a:r>
              <a:rPr lang="en-US" sz="3200" b="1" kern="0" dirty="0" smtClean="0">
                <a:solidFill>
                  <a:srgbClr val="FF0000"/>
                </a:solidFill>
              </a:rPr>
              <a:t>You cannot be out of the US for more than 365 days in 5 years.</a:t>
            </a:r>
            <a:endParaRPr lang="en-US" sz="32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4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Tell me about your last trip. When did you leave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left on (month, day, year).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4191000"/>
            <a:ext cx="5054599" cy="3809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9031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are you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want to become a US citizen.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When did you return to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returned on (month, day, year).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918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Where did you go?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went to (country)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841008"/>
            <a:ext cx="4500863" cy="395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10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current marital status?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I’m single</a:t>
            </a:r>
          </a:p>
          <a:p>
            <a:r>
              <a:rPr lang="en-US" sz="4800" dirty="0" smtClean="0"/>
              <a:t>I’m married</a:t>
            </a:r>
          </a:p>
          <a:p>
            <a:r>
              <a:rPr lang="en-US" sz="4800" dirty="0" smtClean="0"/>
              <a:t>I’m divorced</a:t>
            </a:r>
          </a:p>
          <a:p>
            <a:r>
              <a:rPr lang="en-US" sz="4800" dirty="0" smtClean="0"/>
              <a:t>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57600"/>
            <a:ext cx="5419938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How many times have you been married?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 have been married one time / 2 times.</a:t>
            </a:r>
          </a:p>
          <a:p>
            <a:r>
              <a:rPr lang="en-GB" sz="4800" dirty="0" smtClean="0"/>
              <a:t>I have never been married.</a:t>
            </a:r>
            <a:endParaRPr lang="en-US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49122"/>
            <a:ext cx="6019800" cy="391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6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your spouse’s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His name is …</a:t>
            </a:r>
          </a:p>
          <a:p>
            <a:r>
              <a:rPr lang="en-GB" sz="4800" dirty="0" smtClean="0"/>
              <a:t>Her name is …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9" y="3665028"/>
            <a:ext cx="5903601" cy="509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70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is the date of your marriage?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GB" sz="4800" dirty="0" smtClean="0"/>
              <a:t>We got married on (month, day, year)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400" y="3733800"/>
            <a:ext cx="4915042" cy="44457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1635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your spouse a U.S.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30800" y="2971800"/>
            <a:ext cx="7620000" cy="5664200"/>
          </a:xfrm>
        </p:spPr>
        <p:txBody>
          <a:bodyPr/>
          <a:lstStyle/>
          <a:p>
            <a:r>
              <a:rPr lang="en-US" sz="4400" dirty="0" smtClean="0"/>
              <a:t>Yes: my spouse was born in the US.</a:t>
            </a:r>
          </a:p>
          <a:p>
            <a:r>
              <a:rPr lang="en-GB" sz="4400" dirty="0" smtClean="0"/>
              <a:t>Yes: my spouse became a US citizen on (month, day, year)</a:t>
            </a:r>
            <a:endParaRPr lang="en-US" sz="4400" dirty="0" smtClean="0"/>
          </a:p>
          <a:p>
            <a:r>
              <a:rPr lang="en-US" sz="4400" dirty="0" smtClean="0"/>
              <a:t>No: my spouse is a permanent resident.</a:t>
            </a:r>
          </a:p>
          <a:p>
            <a:r>
              <a:rPr lang="en-GB" sz="4400" dirty="0" smtClean="0"/>
              <a:t>No: my spouse is a citizen of (Mexico)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3886199" cy="3656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012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br>
              <a:rPr lang="en-US" dirty="0" smtClean="0"/>
            </a:br>
            <a:r>
              <a:rPr lang="en-US" dirty="0" smtClean="0"/>
              <a:t>What are their names?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No, I have no children.</a:t>
            </a:r>
          </a:p>
          <a:p>
            <a:r>
              <a:rPr lang="en-US" sz="4000" dirty="0" smtClean="0"/>
              <a:t>Yes, I have one child. S/he is </a:t>
            </a:r>
            <a:r>
              <a:rPr lang="en-US" sz="4000" dirty="0" smtClean="0"/>
              <a:t>called (Natalie)</a:t>
            </a:r>
            <a:endParaRPr lang="en-US" sz="4000" dirty="0" smtClean="0"/>
          </a:p>
          <a:p>
            <a:r>
              <a:rPr lang="en-US" sz="4000" dirty="0" smtClean="0"/>
              <a:t>Yes, I have 2 children. They are </a:t>
            </a:r>
            <a:r>
              <a:rPr lang="en-US" sz="4000" dirty="0" smtClean="0"/>
              <a:t>called (Anna and Stefan).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What is your children’s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He / she was born in the US.</a:t>
            </a:r>
          </a:p>
          <a:p>
            <a:r>
              <a:rPr lang="en-GB" sz="4000" dirty="0" smtClean="0"/>
              <a:t>They were born in (Japan)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Where do your children live?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6172200" cy="5664200"/>
          </a:xfrm>
        </p:spPr>
        <p:txBody>
          <a:bodyPr/>
          <a:lstStyle/>
          <a:p>
            <a:r>
              <a:rPr lang="en-GB" sz="4000" dirty="0" smtClean="0"/>
              <a:t>They live with me.</a:t>
            </a:r>
          </a:p>
          <a:p>
            <a:r>
              <a:rPr lang="en-GB" sz="4000" dirty="0" smtClean="0"/>
              <a:t>She lives in San Francisco.</a:t>
            </a:r>
          </a:p>
          <a:p>
            <a:r>
              <a:rPr lang="en-GB" sz="4000" dirty="0" smtClean="0"/>
              <a:t>He lives in Taiwan.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52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9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do you want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want </a:t>
            </a:r>
            <a:r>
              <a:rPr lang="en-US" sz="4000" dirty="0" smtClean="0"/>
              <a:t>to vote</a:t>
            </a:r>
            <a:r>
              <a:rPr lang="en-US" sz="4000" dirty="0" smtClean="0"/>
              <a:t>.</a:t>
            </a:r>
          </a:p>
          <a:p>
            <a:pPr marL="165100" indent="0">
              <a:buNone/>
            </a:pPr>
            <a:r>
              <a:rPr lang="en-US" sz="4000" dirty="0" smtClean="0"/>
              <a:t>I love America.</a:t>
            </a:r>
            <a:endParaRPr lang="en-US" sz="4000" dirty="0" smtClean="0"/>
          </a:p>
          <a:p>
            <a:pPr marL="165100" indent="0">
              <a:buNone/>
            </a:pPr>
            <a:r>
              <a:rPr lang="en-US" sz="4000" dirty="0" smtClean="0"/>
              <a:t>I want a US passport</a:t>
            </a:r>
          </a:p>
          <a:p>
            <a:pPr marL="165100" indent="0">
              <a:buNone/>
            </a:pPr>
            <a:r>
              <a:rPr lang="en-US" sz="4000" dirty="0" smtClean="0"/>
              <a:t>I want to live with my family</a:t>
            </a:r>
            <a:r>
              <a:rPr lang="en-US" dirty="0" smtClean="0"/>
              <a:t>.</a:t>
            </a:r>
          </a:p>
          <a:p>
            <a:pPr marL="165100" indent="0">
              <a:buNone/>
            </a:pPr>
            <a:r>
              <a:rPr lang="en-GB" sz="4000" dirty="0"/>
              <a:t>There are good opportunities here.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387" y="36576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09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9412" y="3731496"/>
            <a:ext cx="4318484" cy="411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0566400" cy="1714500"/>
          </a:xfrm>
        </p:spPr>
        <p:txBody>
          <a:bodyPr/>
          <a:lstStyle/>
          <a:p>
            <a:r>
              <a:rPr lang="en-US" dirty="0"/>
              <a:t>Do you have any title of nobility in a foreign country?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475" y="3886200"/>
            <a:ext cx="4479925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582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been declared </a:t>
            </a:r>
            <a:r>
              <a:rPr lang="en-US" dirty="0"/>
              <a:t>legally incompetent?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3492314"/>
            <a:ext cx="4746288" cy="443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899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failed to file your taxes?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562600" cy="5664200"/>
          </a:xfrm>
        </p:spPr>
        <p:txBody>
          <a:bodyPr/>
          <a:lstStyle/>
          <a:p>
            <a:r>
              <a:rPr lang="en-US" sz="6600" dirty="0" smtClean="0"/>
              <a:t>No, I always pay my taxes.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owe any overdue taxes?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3505200"/>
            <a:ext cx="4953000" cy="5664200"/>
          </a:xfrm>
        </p:spPr>
        <p:txBody>
          <a:bodyPr/>
          <a:lstStyle/>
          <a:p>
            <a:r>
              <a:rPr lang="en-US" sz="6600" dirty="0" smtClean="0"/>
              <a:t>No, I don’t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7489" y="4267200"/>
            <a:ext cx="4116013" cy="35933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387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/>
              <a:t>Do you belong to any groups or organizations?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26200" y="3352800"/>
            <a:ext cx="4953000" cy="5664200"/>
          </a:xfrm>
        </p:spPr>
        <p:txBody>
          <a:bodyPr/>
          <a:lstStyle/>
          <a:p>
            <a:r>
              <a:rPr lang="en-US" sz="4800" dirty="0" smtClean="0"/>
              <a:t>No, I don’t.</a:t>
            </a:r>
          </a:p>
          <a:p>
            <a:r>
              <a:rPr lang="en-US" sz="4800" dirty="0" smtClean="0"/>
              <a:t>Yes, I belong to a church.</a:t>
            </a:r>
          </a:p>
          <a:p>
            <a:r>
              <a:rPr lang="en-US" sz="4800" dirty="0" smtClean="0"/>
              <a:t>Yes, I belong to a book club.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4" y="3946322"/>
            <a:ext cx="4449513" cy="3597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1600200"/>
            <a:ext cx="11658600" cy="1714500"/>
          </a:xfrm>
        </p:spPr>
        <p:txBody>
          <a:bodyPr/>
          <a:lstStyle/>
          <a:p>
            <a:r>
              <a:rPr lang="en-US" sz="5400" dirty="0"/>
              <a:t>Have you ever been a member of the Communist party?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What </a:t>
            </a:r>
            <a:r>
              <a:rPr lang="en-US" sz="5400" dirty="0"/>
              <a:t>is Communism?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3800" y="3429000"/>
            <a:ext cx="60960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No freedom, like North Korea or Cuba.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320800" y="4724400"/>
            <a:ext cx="4752331" cy="3356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800" y="1600200"/>
            <a:ext cx="11658600" cy="1714500"/>
          </a:xfrm>
        </p:spPr>
        <p:txBody>
          <a:bodyPr/>
          <a:lstStyle/>
          <a:p>
            <a:r>
              <a:rPr lang="en-US" sz="5400" dirty="0"/>
              <a:t>Have you ever been a member of </a:t>
            </a:r>
            <a:r>
              <a:rPr lang="en-US" sz="5400" dirty="0" smtClean="0"/>
              <a:t>a totalitarian party</a:t>
            </a:r>
            <a:r>
              <a:rPr lang="en-US" sz="5400" dirty="0"/>
              <a:t>?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What </a:t>
            </a:r>
            <a:r>
              <a:rPr lang="en-US" sz="5400" dirty="0"/>
              <a:t>is </a:t>
            </a:r>
            <a:r>
              <a:rPr lang="en-US" sz="5400" dirty="0" smtClean="0"/>
              <a:t>a totalitarian party?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3800" y="3429000"/>
            <a:ext cx="60960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Like Nazi Germany</a:t>
            </a:r>
            <a:endParaRPr lang="en-US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6" y="4038600"/>
            <a:ext cx="4530814" cy="5222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77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been a terrorist? What is terrorism?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never.</a:t>
            </a:r>
          </a:p>
          <a:p>
            <a:r>
              <a:rPr lang="en-US" sz="4800" dirty="0" smtClean="0"/>
              <a:t>Violence against the government and people, like 9/11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4914" y="4451522"/>
            <a:ext cx="4380686" cy="334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GB" dirty="0" smtClean="0"/>
              <a:t>How did you get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</a:t>
            </a:r>
            <a:r>
              <a:rPr lang="en-GB" sz="4000" dirty="0" smtClean="0"/>
              <a:t>drove my car.</a:t>
            </a:r>
          </a:p>
          <a:p>
            <a:pPr marL="165100" indent="0">
              <a:buNone/>
            </a:pPr>
            <a:r>
              <a:rPr lang="en-GB" sz="4000" dirty="0" smtClean="0"/>
              <a:t>My wife drove me here.</a:t>
            </a:r>
          </a:p>
          <a:p>
            <a:pPr marL="165100" indent="0">
              <a:buNone/>
            </a:pPr>
            <a:r>
              <a:rPr lang="en-GB" sz="4000" dirty="0" smtClean="0"/>
              <a:t>I took a taxi.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334000"/>
            <a:ext cx="58293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31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</a:t>
            </a:r>
            <a:r>
              <a:rPr lang="en-US" dirty="0" smtClean="0"/>
              <a:t>advocated the overthrow of any government by force or violence?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never.</a:t>
            </a:r>
          </a:p>
          <a:p>
            <a:r>
              <a:rPr lang="en-US" sz="4800" dirty="0" smtClean="0"/>
              <a:t>Violence against the government and people, like 9/11</a:t>
            </a:r>
            <a:endParaRPr lang="en-US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52428"/>
            <a:ext cx="6159346" cy="461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06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persecuted any person because of race, religion, national origin, member of any particular social group, or political opinion?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</a:t>
            </a:r>
            <a:r>
              <a:rPr lang="en-US" sz="4800" dirty="0" smtClean="0"/>
              <a:t>.</a:t>
            </a:r>
            <a:endParaRPr lang="en-US" sz="48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" y="4572000"/>
            <a:ext cx="5674577" cy="3988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5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</a:t>
            </a:r>
            <a:r>
              <a:rPr lang="en-US" sz="4800" dirty="0" smtClean="0"/>
              <a:t>participated in genocide? What is genocide?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To kill a whole race of people – like the Holocaust.</a:t>
            </a:r>
            <a:endParaRPr lang="en-US" sz="4800" dirty="0" smtClean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0" y="4800600"/>
            <a:ext cx="6460438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94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</a:t>
            </a:r>
            <a:r>
              <a:rPr lang="en-US" sz="4800" dirty="0" smtClean="0"/>
              <a:t>participated in torture?</a:t>
            </a:r>
            <a:br>
              <a:rPr lang="en-US" sz="4800" dirty="0" smtClean="0"/>
            </a:br>
            <a:r>
              <a:rPr lang="en-US" sz="4800" dirty="0" smtClean="0"/>
              <a:t>What is torture?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To hurt someone for information.</a:t>
            </a:r>
            <a:endParaRPr lang="en-US" sz="4800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9" y="3337510"/>
            <a:ext cx="5809911" cy="4282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09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</a:t>
            </a:r>
            <a:r>
              <a:rPr lang="en-US" sz="4800" dirty="0" smtClean="0"/>
              <a:t>tried to hurt or kill someone on purpose?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To hurt someone </a:t>
            </a:r>
            <a:r>
              <a:rPr lang="en-US" sz="4800" smtClean="0"/>
              <a:t>for information.</a:t>
            </a:r>
            <a:endParaRPr lang="en-US" sz="48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7" y="3325843"/>
            <a:ext cx="5491143" cy="4065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8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896600" cy="1714500"/>
          </a:xfrm>
        </p:spPr>
        <p:txBody>
          <a:bodyPr/>
          <a:lstStyle/>
          <a:p>
            <a:r>
              <a:rPr lang="en-US" sz="4800" dirty="0"/>
              <a:t>Have you ever </a:t>
            </a:r>
            <a:r>
              <a:rPr lang="en-US" sz="4800" dirty="0" smtClean="0"/>
              <a:t>raped anyone?</a:t>
            </a:r>
            <a:br>
              <a:rPr lang="en-US" sz="4800" dirty="0" smtClean="0"/>
            </a:br>
            <a:r>
              <a:rPr lang="en-US" sz="4800" dirty="0" smtClean="0"/>
              <a:t>What is rape?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Force someone to have sex.</a:t>
            </a:r>
            <a:endParaRPr lang="en-US" sz="4800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39309"/>
            <a:ext cx="5355104" cy="408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64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896600" cy="1714500"/>
          </a:xfrm>
        </p:spPr>
        <p:txBody>
          <a:bodyPr/>
          <a:lstStyle/>
          <a:p>
            <a:r>
              <a:rPr lang="en-US" sz="4800" dirty="0"/>
              <a:t>Have you </a:t>
            </a:r>
            <a:r>
              <a:rPr lang="en-US" sz="4800" dirty="0" smtClean="0"/>
              <a:t>ever stopped someone from practicing his religion?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</a:t>
            </a:r>
            <a:r>
              <a:rPr lang="en-US" sz="4800" dirty="0" smtClean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6" y="3427142"/>
            <a:ext cx="5688214" cy="3964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70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participated in a rebel group, militia, or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343400"/>
            <a:ext cx="6197600" cy="356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08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been a member of a gang?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626600" y="3505200"/>
            <a:ext cx="28956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1" y="4114800"/>
            <a:ext cx="8618658" cy="396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received military or weapons training?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483600" y="3505200"/>
            <a:ext cx="40386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2559"/>
            <a:ext cx="6426200" cy="489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GB" dirty="0" smtClean="0"/>
              <a:t>What do you miss about your old country?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 smtClean="0"/>
              <a:t>I miss my family and friends.</a:t>
            </a:r>
          </a:p>
          <a:p>
            <a:pPr marL="165100" indent="0">
              <a:buNone/>
            </a:pPr>
            <a:r>
              <a:rPr lang="en-GB" sz="4000" dirty="0" smtClean="0"/>
              <a:t>I miss the food.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10000"/>
            <a:ext cx="6000750" cy="425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forced a child to become a soldier?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4876565" cy="58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 habitual drunkard?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749" y="3714903"/>
            <a:ext cx="4526247" cy="42098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a </a:t>
            </a:r>
            <a:r>
              <a:rPr lang="en-US" dirty="0" smtClean="0"/>
              <a:t>prostitute?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43804"/>
            <a:ext cx="5689190" cy="4357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23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</a:t>
            </a:r>
            <a:r>
              <a:rPr lang="en-US" dirty="0" smtClean="0"/>
              <a:t>arrested?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0" y="4724400"/>
            <a:ext cx="5878270" cy="38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8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sold or smuggled illegal drugs or narcotics?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4" y="3581400"/>
            <a:ext cx="2797806" cy="45673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committed bigamy? What is bigamy?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257800" cy="5664200"/>
          </a:xfrm>
        </p:spPr>
        <p:txBody>
          <a:bodyPr/>
          <a:lstStyle/>
          <a:p>
            <a:r>
              <a:rPr lang="en-US" sz="4400" dirty="0" smtClean="0"/>
              <a:t>No, </a:t>
            </a:r>
            <a:r>
              <a:rPr lang="en-US" sz="4400" dirty="0" smtClean="0"/>
              <a:t>never</a:t>
            </a:r>
          </a:p>
          <a:p>
            <a:r>
              <a:rPr lang="en-US" sz="4400" dirty="0" smtClean="0"/>
              <a:t>You are married to more than one person at the same time.</a:t>
            </a:r>
            <a:endParaRPr lang="en-US" sz="4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1" y="4495800"/>
            <a:ext cx="4803979" cy="362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71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helped anyone enter the US illegally?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403119"/>
            <a:ext cx="6326609" cy="475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sz="6000" dirty="0"/>
              <a:t>Have you ever </a:t>
            </a:r>
            <a:r>
              <a:rPr lang="en-US" sz="6000" dirty="0" smtClean="0"/>
              <a:t>gambled illegally? What is illegal gambling?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3505200"/>
            <a:ext cx="4953000" cy="5664200"/>
          </a:xfrm>
        </p:spPr>
        <p:txBody>
          <a:bodyPr/>
          <a:lstStyle/>
          <a:p>
            <a:r>
              <a:rPr lang="en-US" sz="5400" dirty="0" smtClean="0"/>
              <a:t>No, never.</a:t>
            </a:r>
          </a:p>
          <a:p>
            <a:r>
              <a:rPr lang="en-GB" sz="5400" dirty="0" smtClean="0"/>
              <a:t>You play cards and don’t pay taxes.</a:t>
            </a:r>
            <a:endParaRPr lang="en-US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7" y="4207828"/>
            <a:ext cx="6844520" cy="417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524000"/>
            <a:ext cx="11963400" cy="1714500"/>
          </a:xfrm>
        </p:spPr>
        <p:txBody>
          <a:bodyPr/>
          <a:lstStyle/>
          <a:p>
            <a:r>
              <a:rPr lang="en-US" sz="6000" dirty="0"/>
              <a:t>Have you ever </a:t>
            </a:r>
            <a:r>
              <a:rPr lang="en-US" sz="6000" dirty="0" smtClean="0"/>
              <a:t>failed to support your children or pay alimony? What is alimony?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No, never.</a:t>
            </a:r>
          </a:p>
          <a:p>
            <a:r>
              <a:rPr lang="en-GB" sz="4400" dirty="0" smtClean="0"/>
              <a:t>Alimony is the money that a court makes you pay monthly to your ex-spouse.</a:t>
            </a:r>
            <a:endParaRPr lang="en-US" sz="4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5" y="3869942"/>
            <a:ext cx="6515673" cy="3826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5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752600"/>
            <a:ext cx="12496800" cy="1714500"/>
          </a:xfrm>
        </p:spPr>
        <p:txBody>
          <a:bodyPr/>
          <a:lstStyle/>
          <a:p>
            <a:r>
              <a:rPr lang="en-US" dirty="0"/>
              <a:t>Have you </a:t>
            </a:r>
            <a:r>
              <a:rPr lang="en-US" dirty="0" smtClean="0"/>
              <a:t>ever lied to the US government to get public benefits?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4572000"/>
            <a:ext cx="7235824" cy="361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3550" y="1600200"/>
            <a:ext cx="11811000" cy="1714500"/>
          </a:xfrm>
        </p:spPr>
        <p:txBody>
          <a:bodyPr/>
          <a:lstStyle/>
          <a:p>
            <a:r>
              <a:rPr lang="en-GB" dirty="0" smtClean="0"/>
              <a:t>Are you ready? Do you have any questions before we begin?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 smtClean="0"/>
              <a:t>I’m a little nervous but I’m ready.</a:t>
            </a:r>
          </a:p>
          <a:p>
            <a:pPr marL="165100" indent="0">
              <a:buNone/>
            </a:pPr>
            <a:r>
              <a:rPr lang="en-GB" sz="4000" dirty="0" smtClean="0"/>
              <a:t>I have no questions right now.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810000"/>
            <a:ext cx="6000750" cy="425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0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7037" y="4180121"/>
            <a:ext cx="5065578" cy="2906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dirty="0" smtClean="0"/>
              <a:t>Do you support the Constitution and the form of government of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/>
              <a:t>Are you willing to take the full Oath Of Allegiance to the US government?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1" y="3805381"/>
            <a:ext cx="4603808" cy="4109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188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4800" dirty="0" smtClean="0"/>
              <a:t>If the law requires it, are you willing to bear arms in the US Army? </a:t>
            </a:r>
            <a:r>
              <a:rPr lang="en-US" sz="4800" dirty="0"/>
              <a:t>What is “to bear arms”?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r>
              <a:rPr lang="en-US" sz="5400" dirty="0" smtClean="0"/>
              <a:t>Yes, I am.</a:t>
            </a:r>
          </a:p>
          <a:p>
            <a:r>
              <a:rPr lang="en-US" sz="5400" dirty="0" smtClean="0"/>
              <a:t>I will use a weapon to help the US Army.</a:t>
            </a:r>
            <a:endParaRPr lang="en-US" sz="5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14800"/>
            <a:ext cx="5567419" cy="4276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5400" dirty="0" smtClean="0"/>
              <a:t>Are you willing to perform non-combatant services for the US Army? </a:t>
            </a:r>
            <a:r>
              <a:rPr lang="en-US" sz="5400" dirty="0"/>
              <a:t>What is “non-combatant”?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3505200"/>
            <a:ext cx="5334000" cy="5664200"/>
          </a:xfrm>
        </p:spPr>
        <p:txBody>
          <a:bodyPr/>
          <a:lstStyle/>
          <a:p>
            <a:r>
              <a:rPr lang="en-US" sz="4400" dirty="0" smtClean="0"/>
              <a:t>Yes, I am.</a:t>
            </a:r>
          </a:p>
          <a:p>
            <a:r>
              <a:rPr lang="en-US" sz="4400" dirty="0" smtClean="0"/>
              <a:t>To help the US Army without using a weapon.</a:t>
            </a:r>
            <a:endParaRPr lang="en-US" sz="4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67200"/>
            <a:ext cx="5971729" cy="45689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help the government during a national emergency?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343400"/>
            <a:ext cx="6244438" cy="47357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Do you promise that everything you said is true?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Yes.</a:t>
            </a:r>
            <a:endParaRPr lang="en-US" sz="6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206640"/>
            <a:ext cx="6172200" cy="466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93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You’re going to make a great US citizen!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3429000"/>
            <a:ext cx="5105400" cy="5664200"/>
          </a:xfrm>
        </p:spPr>
        <p:txBody>
          <a:bodyPr/>
          <a:lstStyle/>
          <a:p>
            <a:r>
              <a:rPr lang="en-US" sz="6600" dirty="0" smtClean="0"/>
              <a:t>Thank you very much!!!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4343400" cy="433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7543800"/>
            <a:ext cx="22193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8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828800"/>
            <a:ext cx="12115800" cy="1714500"/>
          </a:xfrm>
        </p:spPr>
        <p:txBody>
          <a:bodyPr/>
          <a:lstStyle/>
          <a:p>
            <a:r>
              <a:rPr lang="en-US" sz="5400" dirty="0" smtClean="0"/>
              <a:t>Are you ready to begin? Please stand and raise your right hand. Do you promise to tell the truth, the whole truth and nothing but the truth?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 smtClean="0"/>
              <a:t>I do.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800" y="4495800"/>
            <a:ext cx="5029631" cy="39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013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sz="5400" dirty="0"/>
              <a:t>What did you just promise?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 promised to tell the truth.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071" y="3403785"/>
            <a:ext cx="5550329" cy="398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6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Pages>0</Pages>
  <Words>1608</Words>
  <Characters>0</Characters>
  <Application>Microsoft Office PowerPoint</Application>
  <PresentationFormat>Custom</PresentationFormat>
  <Lines>0</Lines>
  <Paragraphs>203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Title &amp; Subtitle</vt:lpstr>
      <vt:lpstr>Title, Bullets &amp; Photo</vt:lpstr>
      <vt:lpstr>Regular Citizenship Interview</vt:lpstr>
      <vt:lpstr>Hello. I am Officer Brown. I will be interviewing you today.</vt:lpstr>
      <vt:lpstr>Why are you here today?</vt:lpstr>
      <vt:lpstr>Why do you want to become a US citizen?</vt:lpstr>
      <vt:lpstr>How did you get here today?</vt:lpstr>
      <vt:lpstr>What do you miss about your old country?</vt:lpstr>
      <vt:lpstr>Are you ready? Do you have any questions before we begin?</vt:lpstr>
      <vt:lpstr>Are you ready to begin? Please stand and raise your right hand. Do you promise to tell the truth, the whole truth and nothing but the truth?</vt:lpstr>
      <vt:lpstr>What did you just promise?</vt:lpstr>
      <vt:lpstr>Please have a seat.</vt:lpstr>
      <vt:lpstr>Explain how are you eligible to become a US citizen.</vt:lpstr>
      <vt:lpstr>Show me your Permanent Resident card and photo IDs</vt:lpstr>
      <vt:lpstr>What is your current legal name? Spell your family name.</vt:lpstr>
      <vt:lpstr>Is the name on your Green Card the same as your current legal name?</vt:lpstr>
      <vt:lpstr>What is your date of birth?</vt:lpstr>
      <vt:lpstr>What date did you become a legal permanent resident?</vt:lpstr>
      <vt:lpstr>What is your country of birth?</vt:lpstr>
      <vt:lpstr>What is your country of nationality?</vt:lpstr>
      <vt:lpstr>Are you requesting an accommodation because of a disability?</vt:lpstr>
      <vt:lpstr>What was your port of entry?</vt:lpstr>
      <vt:lpstr>What is your daytime ‘phone number?</vt:lpstr>
      <vt:lpstr>What is your current home address?</vt:lpstr>
      <vt:lpstr>How long have you lived at your current home address?</vt:lpstr>
      <vt:lpstr>What was your previous home address?</vt:lpstr>
      <vt:lpstr>Was your mother or father a US citizen before your 18th birthday?</vt:lpstr>
      <vt:lpstr>How do you support yourself financially? Do you work?</vt:lpstr>
      <vt:lpstr>Have you taken any trips outside the US in the past 5 years?</vt:lpstr>
      <vt:lpstr>How many total days were you outside of the US?</vt:lpstr>
      <vt:lpstr>Tell me about your last trip. When did you leave the US?</vt:lpstr>
      <vt:lpstr>When did you return to the US?</vt:lpstr>
      <vt:lpstr>Where did you go?</vt:lpstr>
      <vt:lpstr>What is your current marital status?</vt:lpstr>
      <vt:lpstr>How many times have you been married?</vt:lpstr>
      <vt:lpstr>What is your spouse’s name?</vt:lpstr>
      <vt:lpstr>What is the date of your marriage?</vt:lpstr>
      <vt:lpstr>Is your spouse a U.S. citizen?</vt:lpstr>
      <vt:lpstr>Do you have any children? What are their names?</vt:lpstr>
      <vt:lpstr>What is your children’s country of birth?</vt:lpstr>
      <vt:lpstr>Where do your children live?</vt:lpstr>
      <vt:lpstr>Have you ever claimed to be a US citizen?</vt:lpstr>
      <vt:lpstr>Have you ever voted in any US elections?</vt:lpstr>
      <vt:lpstr>Do you have any title of nobility in a foreign country?</vt:lpstr>
      <vt:lpstr>Have you ever been declared legally incompetent?</vt:lpstr>
      <vt:lpstr>Have you ever failed to file your taxes?</vt:lpstr>
      <vt:lpstr>Do you owe any overdue taxes?</vt:lpstr>
      <vt:lpstr>Do you belong to any groups or organizations?</vt:lpstr>
      <vt:lpstr>Have you ever been a member of the Communist party?  What is Communism?</vt:lpstr>
      <vt:lpstr>Have you ever been a member of a totalitarian party?  What is a totalitarian party?</vt:lpstr>
      <vt:lpstr>Have you ever been a terrorist? What is terrorism?</vt:lpstr>
      <vt:lpstr>Have you ever advocated the overthrow of any government by force or violence?</vt:lpstr>
      <vt:lpstr>Have you ever persecuted any person because of race, religion, national origin, member of any particular social group, or political opinion?</vt:lpstr>
      <vt:lpstr>Have you ever participated in genocide? What is genocide?</vt:lpstr>
      <vt:lpstr>Have you ever participated in torture? What is torture?</vt:lpstr>
      <vt:lpstr>Have you ever tried to hurt or kill someone on purpose?</vt:lpstr>
      <vt:lpstr>Have you ever raped anyone? What is rape?</vt:lpstr>
      <vt:lpstr>Have you ever stopped someone from practicing his religion?</vt:lpstr>
      <vt:lpstr>Have you ever participated in a rebel group, militia, or army?</vt:lpstr>
      <vt:lpstr>Have you ever been a member of a gang?</vt:lpstr>
      <vt:lpstr>Have you ever received military or weapons training?</vt:lpstr>
      <vt:lpstr>Have you ever forced a child to become a soldier?</vt:lpstr>
      <vt:lpstr>Have you ever been a habitual drunkard?</vt:lpstr>
      <vt:lpstr>Have you ever been a prostitute?</vt:lpstr>
      <vt:lpstr>Have you ever been arrested?</vt:lpstr>
      <vt:lpstr>Have you ever sold or smuggled illegal drugs or narcotics?</vt:lpstr>
      <vt:lpstr>Have you ever committed bigamy? What is bigamy?</vt:lpstr>
      <vt:lpstr>Have you ever helped anyone enter the US illegally?</vt:lpstr>
      <vt:lpstr>Have you ever gambled illegally? What is illegal gambling?</vt:lpstr>
      <vt:lpstr>Have you ever failed to support your children or pay alimony? What is alimony?</vt:lpstr>
      <vt:lpstr>Have you ever lied to the US government to get public benefits?</vt:lpstr>
      <vt:lpstr>Have you ever been deported?</vt:lpstr>
      <vt:lpstr>Do you support the Constitution and the form of government of the US?</vt:lpstr>
      <vt:lpstr>Are you willing to take the full Oath Of Allegiance to the US government?</vt:lpstr>
      <vt:lpstr>If the law requires it, are you willing to bear arms in the US Army? What is “to bear arms”?</vt:lpstr>
      <vt:lpstr>Are you willing to perform non-combatant services for the US Army? What is “non-combatant”?</vt:lpstr>
      <vt:lpstr>Are you willing to help the government during a national emergency?</vt:lpstr>
      <vt:lpstr>Do you promise that everything you said is true?</vt:lpstr>
      <vt:lpstr>Congratulations! You’re going to make a great US citizen!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83</cp:revision>
  <dcterms:modified xsi:type="dcterms:W3CDTF">2018-12-17T15:53:34Z</dcterms:modified>
</cp:coreProperties>
</file>