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sldIdLst>
    <p:sldId id="256" r:id="rId3"/>
    <p:sldId id="307" r:id="rId4"/>
    <p:sldId id="259" r:id="rId5"/>
    <p:sldId id="281" r:id="rId6"/>
    <p:sldId id="308" r:id="rId7"/>
    <p:sldId id="310" r:id="rId8"/>
    <p:sldId id="309" r:id="rId9"/>
    <p:sldId id="282" r:id="rId10"/>
    <p:sldId id="284" r:id="rId11"/>
    <p:sldId id="285" r:id="rId12"/>
    <p:sldId id="280" r:id="rId13"/>
    <p:sldId id="286" r:id="rId14"/>
    <p:sldId id="260" r:id="rId15"/>
    <p:sldId id="287" r:id="rId16"/>
    <p:sldId id="261" r:id="rId17"/>
    <p:sldId id="311" r:id="rId18"/>
    <p:sldId id="273" r:id="rId19"/>
    <p:sldId id="288" r:id="rId20"/>
    <p:sldId id="312" r:id="rId21"/>
    <p:sldId id="289" r:id="rId22"/>
    <p:sldId id="313" r:id="rId23"/>
    <p:sldId id="262" r:id="rId24"/>
    <p:sldId id="314" r:id="rId25"/>
    <p:sldId id="315" r:id="rId26"/>
    <p:sldId id="316" r:id="rId27"/>
    <p:sldId id="275" r:id="rId28"/>
    <p:sldId id="264" r:id="rId29"/>
    <p:sldId id="290" r:id="rId30"/>
    <p:sldId id="291" r:id="rId31"/>
    <p:sldId id="292" r:id="rId32"/>
    <p:sldId id="293" r:id="rId33"/>
    <p:sldId id="265" r:id="rId34"/>
    <p:sldId id="317" r:id="rId35"/>
    <p:sldId id="318" r:id="rId36"/>
    <p:sldId id="319" r:id="rId37"/>
    <p:sldId id="294" r:id="rId38"/>
    <p:sldId id="276" r:id="rId39"/>
    <p:sldId id="320" r:id="rId40"/>
    <p:sldId id="321" r:id="rId41"/>
    <p:sldId id="266" r:id="rId42"/>
    <p:sldId id="267" r:id="rId43"/>
    <p:sldId id="296" r:id="rId44"/>
    <p:sldId id="297" r:id="rId45"/>
    <p:sldId id="268" r:id="rId46"/>
    <p:sldId id="298" r:id="rId47"/>
    <p:sldId id="299" r:id="rId48"/>
    <p:sldId id="300" r:id="rId49"/>
    <p:sldId id="330" r:id="rId50"/>
    <p:sldId id="269" r:id="rId51"/>
    <p:sldId id="331" r:id="rId52"/>
    <p:sldId id="332" r:id="rId53"/>
    <p:sldId id="333" r:id="rId54"/>
    <p:sldId id="334" r:id="rId55"/>
    <p:sldId id="335" r:id="rId56"/>
    <p:sldId id="336" r:id="rId57"/>
    <p:sldId id="337" r:id="rId58"/>
    <p:sldId id="301" r:id="rId59"/>
    <p:sldId id="323" r:id="rId60"/>
    <p:sldId id="324" r:id="rId61"/>
    <p:sldId id="277" r:id="rId62"/>
    <p:sldId id="270" r:id="rId63"/>
    <p:sldId id="338" r:id="rId64"/>
    <p:sldId id="325" r:id="rId65"/>
    <p:sldId id="303" r:id="rId66"/>
    <p:sldId id="339" r:id="rId67"/>
    <p:sldId id="326" r:id="rId68"/>
    <p:sldId id="327" r:id="rId69"/>
    <p:sldId id="340" r:id="rId70"/>
    <p:sldId id="328" r:id="rId71"/>
    <p:sldId id="304" r:id="rId72"/>
    <p:sldId id="271" r:id="rId73"/>
    <p:sldId id="305" r:id="rId74"/>
    <p:sldId id="272" r:id="rId75"/>
    <p:sldId id="278" r:id="rId76"/>
    <p:sldId id="279" r:id="rId77"/>
    <p:sldId id="329" r:id="rId78"/>
    <p:sldId id="306" r:id="rId79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252" y="4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25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03915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246076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387600"/>
            <a:ext cx="2857500" cy="6197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387600"/>
            <a:ext cx="8420100" cy="6197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351698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58114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886792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463130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175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820223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575995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727029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22399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4367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621111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6222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388117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375" y="1409700"/>
            <a:ext cx="2422525" cy="7378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409700"/>
            <a:ext cx="7115175" cy="7378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72508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9368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29909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18196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893689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7137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843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9232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387600"/>
            <a:ext cx="11430000" cy="29083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5397500"/>
            <a:ext cx="11430000" cy="31877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Stone Sans ITC TT-Semi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Stone Sans ITC TT-Semi" charset="0"/>
              </a:rPr>
              <a:t>Second level</a:t>
            </a:r>
          </a:p>
          <a:p>
            <a:pPr lvl="2"/>
            <a:r>
              <a:rPr lang="en-US" altLang="en-US">
                <a:sym typeface="Stone Sans ITC TT-Semi" charset="0"/>
              </a:rPr>
              <a:t>Third level</a:t>
            </a:r>
          </a:p>
          <a:p>
            <a:pPr lvl="3"/>
            <a:r>
              <a:rPr lang="en-US" altLang="en-US">
                <a:sym typeface="Stone Sans ITC TT-Semi" charset="0"/>
              </a:rPr>
              <a:t>Fourth level</a:t>
            </a:r>
          </a:p>
          <a:p>
            <a:pPr lvl="4"/>
            <a:r>
              <a:rPr lang="en-US" altLang="en-US">
                <a:sym typeface="Stone Sans ITC TT-Semi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66900" y="1409700"/>
            <a:ext cx="9271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3124200"/>
            <a:ext cx="463550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Bradley Hand ITC TT-Bold" charset="0"/>
              </a:rPr>
              <a:t>Second level</a:t>
            </a:r>
          </a:p>
          <a:p>
            <a:pPr lvl="2"/>
            <a:r>
              <a:rPr lang="en-US" altLang="en-US">
                <a:sym typeface="Bradley Hand ITC TT-Bold" charset="0"/>
              </a:rPr>
              <a:t>Third level</a:t>
            </a:r>
          </a:p>
          <a:p>
            <a:pPr lvl="3"/>
            <a:r>
              <a:rPr lang="en-US" altLang="en-US">
                <a:sym typeface="Bradley Hand ITC TT-Bold" charset="0"/>
              </a:rPr>
              <a:t>Fourth level</a:t>
            </a:r>
          </a:p>
          <a:p>
            <a:pPr lvl="4"/>
            <a:r>
              <a:rPr lang="en-US" altLang="en-US">
                <a:sym typeface="Bradley Hand ITC TT-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+mj-lt"/>
          <a:ea typeface="+mj-ea"/>
          <a:cs typeface="+mj-cs"/>
          <a:sym typeface="Stone Sans ITC TT-Semi" charset="0"/>
        </a:defRPr>
      </a:lvl1pPr>
      <a:lvl2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marL="7302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13620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9716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2597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32067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36639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4121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45783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50355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dirty="0"/>
              <a:t>Regular Citizenship Interview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 sz="5400" dirty="0"/>
              <a:t>Q &amp; 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400" y="1295400"/>
            <a:ext cx="10718800" cy="1714500"/>
          </a:xfrm>
        </p:spPr>
        <p:txBody>
          <a:bodyPr/>
          <a:lstStyle/>
          <a:p>
            <a:r>
              <a:rPr lang="en-US" sz="5400" dirty="0"/>
              <a:t>Please have a seat.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4000" dirty="0"/>
              <a:t>Thank you.</a:t>
            </a:r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0717" y="3354806"/>
            <a:ext cx="3512883" cy="4341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2659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2600" y="1295400"/>
            <a:ext cx="10642600" cy="1714500"/>
          </a:xfrm>
        </p:spPr>
        <p:txBody>
          <a:bodyPr/>
          <a:lstStyle/>
          <a:p>
            <a:r>
              <a:rPr lang="en-US" dirty="0"/>
              <a:t>Explain how are you eligible to become a US citizen.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3528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3600" dirty="0"/>
              <a:t>I have been a:</a:t>
            </a:r>
          </a:p>
          <a:p>
            <a:r>
              <a:rPr lang="en-US" sz="3600" dirty="0"/>
              <a:t>Permanent resident for 5 years OR</a:t>
            </a:r>
          </a:p>
          <a:p>
            <a:r>
              <a:rPr lang="en-US" sz="3600" dirty="0"/>
              <a:t>Permanent resident for 3 years and I am married to a US citizen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733800"/>
            <a:ext cx="5658830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388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400" y="1295400"/>
            <a:ext cx="10718800" cy="1714500"/>
          </a:xfrm>
        </p:spPr>
        <p:txBody>
          <a:bodyPr/>
          <a:lstStyle/>
          <a:p>
            <a:r>
              <a:rPr lang="en-US" sz="5400" dirty="0"/>
              <a:t>Show me your Permanent Resident card and photo IDs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4000" dirty="0"/>
              <a:t>Here they are</a:t>
            </a:r>
          </a:p>
        </p:txBody>
      </p:sp>
      <p:pic>
        <p:nvPicPr>
          <p:cNvPr id="10" name="Content Placeholder 9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1219" y="3277276"/>
            <a:ext cx="4973666" cy="4647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3913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400" y="1524000"/>
            <a:ext cx="12192000" cy="1714500"/>
          </a:xfrm>
        </p:spPr>
        <p:txBody>
          <a:bodyPr/>
          <a:lstStyle/>
          <a:p>
            <a:r>
              <a:rPr lang="en-US" dirty="0"/>
              <a:t>What is your current legal name? Spell your family name.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035800" y="3505200"/>
            <a:ext cx="5486400" cy="5664200"/>
          </a:xfrm>
        </p:spPr>
        <p:txBody>
          <a:bodyPr/>
          <a:lstStyle/>
          <a:p>
            <a:r>
              <a:rPr lang="en-US" sz="4400" dirty="0"/>
              <a:t>My current legal name is (first, middle, last)</a:t>
            </a:r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1200" y="4114800"/>
            <a:ext cx="5237059" cy="4245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3382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1658600" cy="1714500"/>
          </a:xfrm>
        </p:spPr>
        <p:txBody>
          <a:bodyPr/>
          <a:lstStyle/>
          <a:p>
            <a:r>
              <a:rPr lang="en-US" sz="5400" dirty="0"/>
              <a:t>Is the name on your Green Card the same as your current legal name?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035800" y="3505200"/>
            <a:ext cx="5486400" cy="5664200"/>
          </a:xfrm>
        </p:spPr>
        <p:txBody>
          <a:bodyPr/>
          <a:lstStyle/>
          <a:p>
            <a:r>
              <a:rPr lang="en-US" sz="4400" dirty="0"/>
              <a:t>Yes.</a:t>
            </a:r>
          </a:p>
          <a:p>
            <a:r>
              <a:rPr lang="en-US" sz="4400" dirty="0"/>
              <a:t>No, I got married and changed my name.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0136" y="4007284"/>
            <a:ext cx="5085064" cy="2850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96423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dirty="0"/>
              <a:t>What is your date of birth?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2895600"/>
            <a:ext cx="5638800" cy="5664200"/>
          </a:xfrm>
        </p:spPr>
        <p:txBody>
          <a:bodyPr/>
          <a:lstStyle/>
          <a:p>
            <a:r>
              <a:rPr lang="en-US" sz="4400" dirty="0"/>
              <a:t>My date of birth is (month, day, year)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3429000"/>
            <a:ext cx="5503231" cy="420178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dirty="0"/>
              <a:t>What date did you become a legal permanent resident?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2895600"/>
            <a:ext cx="5638800" cy="5664200"/>
          </a:xfrm>
        </p:spPr>
        <p:txBody>
          <a:bodyPr/>
          <a:lstStyle/>
          <a:p>
            <a:r>
              <a:rPr lang="en-US" sz="4400" dirty="0"/>
              <a:t>I became a permanent resident on (month, day, year)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29" y="3620711"/>
            <a:ext cx="5377471" cy="33896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597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dirty="0"/>
              <a:t>What is your country of birth?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3600" dirty="0"/>
              <a:t>My country of birth is (country)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68" y="3243671"/>
            <a:ext cx="5731832" cy="437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583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dirty="0"/>
              <a:t>What is your country of nationality?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3600" dirty="0"/>
              <a:t>My country of nationality is (country)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0668" y="3676960"/>
            <a:ext cx="4501132" cy="34858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50784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7800" y="1981200"/>
            <a:ext cx="12573000" cy="1714500"/>
          </a:xfrm>
        </p:spPr>
        <p:txBody>
          <a:bodyPr/>
          <a:lstStyle/>
          <a:p>
            <a:r>
              <a:rPr lang="en-US" dirty="0"/>
              <a:t>Are you requesting an accommodation because of a disability?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GB" sz="3600" dirty="0"/>
              <a:t>No, I’m not requesting an accommodation.</a:t>
            </a:r>
          </a:p>
          <a:p>
            <a:r>
              <a:rPr lang="en-GB" sz="3600" dirty="0"/>
              <a:t>Yes, I am deaf / blind</a:t>
            </a:r>
            <a:endParaRPr lang="en-US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4343400"/>
            <a:ext cx="5105400" cy="4935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522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400" y="1295400"/>
            <a:ext cx="12192000" cy="1714500"/>
          </a:xfrm>
        </p:spPr>
        <p:txBody>
          <a:bodyPr/>
          <a:lstStyle/>
          <a:p>
            <a:r>
              <a:rPr lang="en-US" dirty="0"/>
              <a:t>Hello. I am Officer Brown. I will be interviewing you today.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4000" dirty="0"/>
              <a:t>Hello. I’m pleased to meet you.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429000"/>
            <a:ext cx="5702685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87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dirty="0"/>
              <a:t>What was your port of entry?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3600" dirty="0"/>
              <a:t>My port of entry was (San Francisco).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2075" y="3899156"/>
            <a:ext cx="5150725" cy="3187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69699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dirty="0"/>
              <a:t>What is your daytime ‘phone number?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3600" dirty="0"/>
              <a:t>My number is (XXX) XXX - XXXX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07834"/>
            <a:ext cx="4978400" cy="4958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853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/>
              <a:t>What is your current home address?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3505200"/>
            <a:ext cx="5943600" cy="5664200"/>
          </a:xfrm>
        </p:spPr>
        <p:txBody>
          <a:bodyPr/>
          <a:lstStyle/>
          <a:p>
            <a:r>
              <a:rPr lang="en-US" sz="4400" dirty="0"/>
              <a:t>My current home address is (number, street, city, state, zip)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8400" y="4096620"/>
            <a:ext cx="4824165" cy="35014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337800" cy="1714500"/>
          </a:xfrm>
        </p:spPr>
        <p:txBody>
          <a:bodyPr/>
          <a:lstStyle/>
          <a:p>
            <a:r>
              <a:rPr lang="en-US" dirty="0"/>
              <a:t>How long have you lived at your current home address?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3505200"/>
            <a:ext cx="5943600" cy="5664200"/>
          </a:xfrm>
        </p:spPr>
        <p:txBody>
          <a:bodyPr/>
          <a:lstStyle/>
          <a:p>
            <a:r>
              <a:rPr lang="en-US" sz="4400" dirty="0"/>
              <a:t>I have lived there since (month, year)</a:t>
            </a:r>
          </a:p>
          <a:p>
            <a:r>
              <a:rPr lang="en-US" sz="4400" dirty="0"/>
              <a:t>I have lived there for 6 years.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8400" y="4096620"/>
            <a:ext cx="4824165" cy="35014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23413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337800" cy="1714500"/>
          </a:xfrm>
        </p:spPr>
        <p:txBody>
          <a:bodyPr/>
          <a:lstStyle/>
          <a:p>
            <a:r>
              <a:rPr lang="en-US" dirty="0"/>
              <a:t>What was your previous home address?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3505200"/>
            <a:ext cx="5943600" cy="5664200"/>
          </a:xfrm>
        </p:spPr>
        <p:txBody>
          <a:bodyPr/>
          <a:lstStyle/>
          <a:p>
            <a:r>
              <a:rPr lang="en-US" sz="4400" dirty="0"/>
              <a:t>My previous address was (street, city, state, zip).</a:t>
            </a:r>
          </a:p>
          <a:p>
            <a:r>
              <a:rPr lang="en-GB" sz="4400" dirty="0"/>
              <a:t>I have always lived at my current home address.</a:t>
            </a:r>
            <a:endParaRPr lang="en-US" sz="44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8400" y="4096620"/>
            <a:ext cx="4824165" cy="35014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91617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676400"/>
            <a:ext cx="10337800" cy="1714500"/>
          </a:xfrm>
        </p:spPr>
        <p:txBody>
          <a:bodyPr/>
          <a:lstStyle/>
          <a:p>
            <a:r>
              <a:rPr lang="en-US" dirty="0"/>
              <a:t>Was your mother or father a US citizen before your 18</a:t>
            </a:r>
            <a:r>
              <a:rPr lang="en-US" baseline="30000" dirty="0"/>
              <a:t>th</a:t>
            </a:r>
            <a:r>
              <a:rPr lang="en-US" dirty="0"/>
              <a:t> birthday?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3505200"/>
            <a:ext cx="5943600" cy="5664200"/>
          </a:xfrm>
        </p:spPr>
        <p:txBody>
          <a:bodyPr/>
          <a:lstStyle/>
          <a:p>
            <a:r>
              <a:rPr lang="en-GB" sz="4400" dirty="0"/>
              <a:t>No.</a:t>
            </a:r>
          </a:p>
          <a:p>
            <a:r>
              <a:rPr lang="en-GB" sz="4400" dirty="0"/>
              <a:t>Yes – my mother / father was a US citizen.</a:t>
            </a:r>
            <a:endParaRPr lang="en-US" sz="44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72" y="4724400"/>
            <a:ext cx="5615712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15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0200" y="1295400"/>
            <a:ext cx="12268200" cy="1714500"/>
          </a:xfrm>
        </p:spPr>
        <p:txBody>
          <a:bodyPr/>
          <a:lstStyle/>
          <a:p>
            <a:r>
              <a:rPr lang="en-US" sz="5400" dirty="0"/>
              <a:t>How do you support yourself financially? Do you work?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21400" y="2971800"/>
            <a:ext cx="6400800" cy="5664200"/>
          </a:xfrm>
        </p:spPr>
        <p:txBody>
          <a:bodyPr/>
          <a:lstStyle/>
          <a:p>
            <a:r>
              <a:rPr lang="en-US" sz="3600" dirty="0"/>
              <a:t>I work at (Wells Fargo)</a:t>
            </a:r>
          </a:p>
          <a:p>
            <a:r>
              <a:rPr lang="en-US" sz="3600" dirty="0"/>
              <a:t>I go to school and work part-time at (Walgreen’s)</a:t>
            </a:r>
          </a:p>
          <a:p>
            <a:r>
              <a:rPr lang="en-US" sz="3600" dirty="0"/>
              <a:t>I’m retired and get a pension</a:t>
            </a:r>
          </a:p>
          <a:p>
            <a:r>
              <a:rPr lang="en-US" sz="3600" dirty="0"/>
              <a:t>My spouse works and supports me</a:t>
            </a:r>
          </a:p>
          <a:p>
            <a:r>
              <a:rPr lang="en-GB" sz="3600" dirty="0"/>
              <a:t>My family supports me.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5627" y="3810000"/>
            <a:ext cx="4677288" cy="44273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45329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1200" y="1295400"/>
            <a:ext cx="11963400" cy="1714500"/>
          </a:xfrm>
        </p:spPr>
        <p:txBody>
          <a:bodyPr/>
          <a:lstStyle/>
          <a:p>
            <a:r>
              <a:rPr lang="en-US" dirty="0"/>
              <a:t>Have you taken any trips outside the US in the past 5 years?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3505200"/>
            <a:ext cx="6172200" cy="5664200"/>
          </a:xfrm>
        </p:spPr>
        <p:txBody>
          <a:bodyPr/>
          <a:lstStyle/>
          <a:p>
            <a:r>
              <a:rPr lang="en-US" sz="4800" dirty="0"/>
              <a:t>No, I have not left the US.</a:t>
            </a:r>
          </a:p>
          <a:p>
            <a:r>
              <a:rPr lang="en-US" sz="4800" dirty="0"/>
              <a:t>Yes.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26" y="3343222"/>
            <a:ext cx="5664574" cy="4352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1200" y="1295400"/>
            <a:ext cx="11963400" cy="1714500"/>
          </a:xfrm>
        </p:spPr>
        <p:txBody>
          <a:bodyPr/>
          <a:lstStyle/>
          <a:p>
            <a:r>
              <a:rPr lang="en-US" dirty="0"/>
              <a:t>How many total days were you outside of the US?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3505200"/>
            <a:ext cx="6172200" cy="5664200"/>
          </a:xfrm>
        </p:spPr>
        <p:txBody>
          <a:bodyPr/>
          <a:lstStyle/>
          <a:p>
            <a:r>
              <a:rPr lang="en-US" sz="4800" dirty="0"/>
              <a:t>I was outside the US for (X) days.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26" y="3343222"/>
            <a:ext cx="5664574" cy="4352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342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1200" y="1295400"/>
            <a:ext cx="11963400" cy="1714500"/>
          </a:xfrm>
        </p:spPr>
        <p:txBody>
          <a:bodyPr/>
          <a:lstStyle/>
          <a:p>
            <a:r>
              <a:rPr lang="en-US" dirty="0"/>
              <a:t>Tell me about your last trip. When did you leave the US?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3505200"/>
            <a:ext cx="6172200" cy="5664200"/>
          </a:xfrm>
        </p:spPr>
        <p:txBody>
          <a:bodyPr/>
          <a:lstStyle/>
          <a:p>
            <a:r>
              <a:rPr lang="en-US" sz="4800" dirty="0"/>
              <a:t>I left on (month, day, year).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20800" y="4191000"/>
            <a:ext cx="5054599" cy="38099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79031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/>
              <a:t>Why are you here today?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4000" dirty="0"/>
              <a:t>I want to become a US citizen.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6387" y="3657600"/>
            <a:ext cx="5138339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66889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1200" y="1295400"/>
            <a:ext cx="11963400" cy="1714500"/>
          </a:xfrm>
        </p:spPr>
        <p:txBody>
          <a:bodyPr/>
          <a:lstStyle/>
          <a:p>
            <a:r>
              <a:rPr lang="en-US" dirty="0"/>
              <a:t>When did you return to the US?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3505200"/>
            <a:ext cx="6172200" cy="5664200"/>
          </a:xfrm>
        </p:spPr>
        <p:txBody>
          <a:bodyPr/>
          <a:lstStyle/>
          <a:p>
            <a:r>
              <a:rPr lang="en-US" sz="4800" dirty="0"/>
              <a:t>I returned on (month, day, year).</a:t>
            </a:r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8400" y="3841008"/>
            <a:ext cx="4500863" cy="3950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59918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1200" y="1295400"/>
            <a:ext cx="11963400" cy="1714500"/>
          </a:xfrm>
        </p:spPr>
        <p:txBody>
          <a:bodyPr/>
          <a:lstStyle/>
          <a:p>
            <a:r>
              <a:rPr lang="en-US" dirty="0"/>
              <a:t>Where did you go?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3505200"/>
            <a:ext cx="6172200" cy="5664200"/>
          </a:xfrm>
        </p:spPr>
        <p:txBody>
          <a:bodyPr/>
          <a:lstStyle/>
          <a:p>
            <a:r>
              <a:rPr lang="en-US" sz="4800" dirty="0"/>
              <a:t>I went to (country)</a:t>
            </a:r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8400" y="3841008"/>
            <a:ext cx="4500863" cy="3950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7104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337800" cy="1714500"/>
          </a:xfrm>
        </p:spPr>
        <p:txBody>
          <a:bodyPr/>
          <a:lstStyle/>
          <a:p>
            <a:r>
              <a:rPr lang="en-US" dirty="0"/>
              <a:t>What is your current marital status?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US" sz="4800" dirty="0"/>
              <a:t>I’m single</a:t>
            </a:r>
          </a:p>
          <a:p>
            <a:r>
              <a:rPr lang="en-US" sz="4800" dirty="0"/>
              <a:t>I’m married</a:t>
            </a:r>
          </a:p>
          <a:p>
            <a:r>
              <a:rPr lang="en-US" sz="4800" dirty="0"/>
              <a:t>I’m divorced</a:t>
            </a:r>
          </a:p>
          <a:p>
            <a:r>
              <a:rPr lang="en-US" sz="4800" dirty="0"/>
              <a:t>I’m widowed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657600"/>
            <a:ext cx="5419938" cy="4114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337800" cy="1714500"/>
          </a:xfrm>
        </p:spPr>
        <p:txBody>
          <a:bodyPr/>
          <a:lstStyle/>
          <a:p>
            <a:r>
              <a:rPr lang="en-US" dirty="0"/>
              <a:t>How many times have you been married?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US" sz="4800" dirty="0"/>
              <a:t>I have been married one time / 2 times.</a:t>
            </a:r>
          </a:p>
          <a:p>
            <a:r>
              <a:rPr lang="en-GB" sz="4800" dirty="0"/>
              <a:t>I have never been married.</a:t>
            </a:r>
            <a:endParaRPr lang="en-US" sz="4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3349122"/>
            <a:ext cx="6019800" cy="3913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761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337800" cy="1714500"/>
          </a:xfrm>
        </p:spPr>
        <p:txBody>
          <a:bodyPr/>
          <a:lstStyle/>
          <a:p>
            <a:r>
              <a:rPr lang="en-US" dirty="0"/>
              <a:t>What is your spouse’s name?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GB" sz="4800" dirty="0"/>
              <a:t>His name is …</a:t>
            </a:r>
          </a:p>
          <a:p>
            <a:r>
              <a:rPr lang="en-GB" sz="4800" dirty="0"/>
              <a:t>Her name is …</a:t>
            </a:r>
            <a:endParaRPr lang="en-US" sz="4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99" y="3665028"/>
            <a:ext cx="5903601" cy="5093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970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337800" cy="1714500"/>
          </a:xfrm>
        </p:spPr>
        <p:txBody>
          <a:bodyPr/>
          <a:lstStyle/>
          <a:p>
            <a:r>
              <a:rPr lang="en-US" dirty="0"/>
              <a:t>What is the date of your marriage?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GB" sz="4800" dirty="0"/>
              <a:t>We got married on (month, day, year)</a:t>
            </a:r>
            <a:endParaRPr lang="en-US" sz="48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9400" y="3733800"/>
            <a:ext cx="4915042" cy="444576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61635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1200" y="990600"/>
            <a:ext cx="10337800" cy="1714500"/>
          </a:xfrm>
        </p:spPr>
        <p:txBody>
          <a:bodyPr/>
          <a:lstStyle/>
          <a:p>
            <a:r>
              <a:rPr lang="en-US" dirty="0"/>
              <a:t>Is your spouse a U.S. citizen?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30800" y="2971800"/>
            <a:ext cx="7620000" cy="5664200"/>
          </a:xfrm>
        </p:spPr>
        <p:txBody>
          <a:bodyPr/>
          <a:lstStyle/>
          <a:p>
            <a:r>
              <a:rPr lang="en-US" sz="4400" dirty="0"/>
              <a:t>Yes: my spouse was born in the US.</a:t>
            </a:r>
          </a:p>
          <a:p>
            <a:r>
              <a:rPr lang="en-GB" sz="4400" dirty="0"/>
              <a:t>Yes: my spouse became a US citizen on (month, day, year)</a:t>
            </a:r>
            <a:endParaRPr lang="en-US" sz="4400" dirty="0"/>
          </a:p>
          <a:p>
            <a:r>
              <a:rPr lang="en-US" sz="4400" dirty="0"/>
              <a:t>No: my spouse is a permanent resident.</a:t>
            </a:r>
          </a:p>
          <a:p>
            <a:r>
              <a:rPr lang="en-GB" sz="4400" dirty="0"/>
              <a:t>No: my spouse is a citizen of (Mexico)</a:t>
            </a:r>
            <a:endParaRPr lang="en-US" sz="44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2200" y="4343400"/>
            <a:ext cx="3886199" cy="365694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60127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10668000" cy="1714500"/>
          </a:xfrm>
        </p:spPr>
        <p:txBody>
          <a:bodyPr/>
          <a:lstStyle/>
          <a:p>
            <a:r>
              <a:rPr lang="en-US" dirty="0"/>
              <a:t>Do you have any children?</a:t>
            </a:r>
            <a:br>
              <a:rPr lang="en-US" dirty="0"/>
            </a:br>
            <a:r>
              <a:rPr lang="en-US" dirty="0"/>
              <a:t>What are their names?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3505200"/>
            <a:ext cx="6172200" cy="5664200"/>
          </a:xfrm>
        </p:spPr>
        <p:txBody>
          <a:bodyPr/>
          <a:lstStyle/>
          <a:p>
            <a:r>
              <a:rPr lang="en-US" sz="4000" dirty="0"/>
              <a:t>No, I have no children.</a:t>
            </a:r>
          </a:p>
          <a:p>
            <a:r>
              <a:rPr lang="en-US" sz="4000" dirty="0"/>
              <a:t>Yes, I have one child. S/he is called (Natalie)</a:t>
            </a:r>
          </a:p>
          <a:p>
            <a:r>
              <a:rPr lang="en-US" sz="4000" dirty="0"/>
              <a:t>Yes, I have 2 children. They are called (Anna and Stefan).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505200"/>
            <a:ext cx="5686029" cy="42314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720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10668000" cy="1714500"/>
          </a:xfrm>
        </p:spPr>
        <p:txBody>
          <a:bodyPr/>
          <a:lstStyle/>
          <a:p>
            <a:r>
              <a:rPr lang="en-US" dirty="0"/>
              <a:t>What is your children’s country of birth?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3505200"/>
            <a:ext cx="6172200" cy="5664200"/>
          </a:xfrm>
        </p:spPr>
        <p:txBody>
          <a:bodyPr/>
          <a:lstStyle/>
          <a:p>
            <a:r>
              <a:rPr lang="en-US" sz="4000" dirty="0"/>
              <a:t>He / she was born in the US.</a:t>
            </a:r>
          </a:p>
          <a:p>
            <a:r>
              <a:rPr lang="en-GB" sz="4000" dirty="0"/>
              <a:t>They were born in (Japan)</a:t>
            </a:r>
            <a:endParaRPr lang="en-US" sz="4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505200"/>
            <a:ext cx="5686029" cy="42314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61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10668000" cy="1714500"/>
          </a:xfrm>
        </p:spPr>
        <p:txBody>
          <a:bodyPr/>
          <a:lstStyle/>
          <a:p>
            <a:r>
              <a:rPr lang="en-US" dirty="0"/>
              <a:t>Where do your children live?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3505200"/>
            <a:ext cx="6172200" cy="5664200"/>
          </a:xfrm>
        </p:spPr>
        <p:txBody>
          <a:bodyPr/>
          <a:lstStyle/>
          <a:p>
            <a:r>
              <a:rPr lang="en-GB" sz="4000" dirty="0"/>
              <a:t>They live with me.</a:t>
            </a:r>
          </a:p>
          <a:p>
            <a:r>
              <a:rPr lang="en-GB" sz="4000" dirty="0"/>
              <a:t>She lives in San Francisco.</a:t>
            </a:r>
          </a:p>
          <a:p>
            <a:r>
              <a:rPr lang="en-GB" sz="4000" dirty="0"/>
              <a:t>He lives in Taiwan.</a:t>
            </a:r>
            <a:endParaRPr lang="en-US" sz="4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505200"/>
            <a:ext cx="5686029" cy="42314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593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/>
              <a:t>Why do you want to become a US citizen?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4000" dirty="0"/>
              <a:t>I want to vote.</a:t>
            </a:r>
          </a:p>
          <a:p>
            <a:pPr marL="165100" indent="0">
              <a:buNone/>
            </a:pPr>
            <a:r>
              <a:rPr lang="en-US" sz="4000" dirty="0"/>
              <a:t>I love America.</a:t>
            </a:r>
          </a:p>
          <a:p>
            <a:pPr marL="165100" indent="0">
              <a:buNone/>
            </a:pPr>
            <a:r>
              <a:rPr lang="en-US" sz="4000" dirty="0"/>
              <a:t>I want a US passport</a:t>
            </a:r>
          </a:p>
          <a:p>
            <a:pPr marL="165100" indent="0">
              <a:buNone/>
            </a:pPr>
            <a:r>
              <a:rPr lang="en-US" sz="4000" dirty="0"/>
              <a:t>I want to live with my family</a:t>
            </a:r>
            <a:r>
              <a:rPr lang="en-US" dirty="0"/>
              <a:t>.</a:t>
            </a:r>
          </a:p>
          <a:p>
            <a:pPr marL="165100" indent="0">
              <a:buNone/>
            </a:pPr>
            <a:r>
              <a:rPr lang="en-GB" sz="4000" dirty="0"/>
              <a:t>There are good opportunities here.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6387" y="3657600"/>
            <a:ext cx="5138339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009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/>
              <a:t>Have you ever claimed to be a US citizen?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/>
              <a:t>No</a:t>
            </a: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34" y="3962400"/>
            <a:ext cx="587123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/>
              <a:t>Have you ever voted in any US elections?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/>
              <a:t>No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9412" y="3731496"/>
            <a:ext cx="4318484" cy="4117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0566400" cy="1714500"/>
          </a:xfrm>
        </p:spPr>
        <p:txBody>
          <a:bodyPr/>
          <a:lstStyle/>
          <a:p>
            <a:r>
              <a:rPr lang="en-US" dirty="0"/>
              <a:t>Do you have any title of nobility in a foreign country?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/>
              <a:t>No</a:t>
            </a:r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79475" y="3886200"/>
            <a:ext cx="4479925" cy="447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6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582400" cy="1714500"/>
          </a:xfrm>
        </p:spPr>
        <p:txBody>
          <a:bodyPr/>
          <a:lstStyle/>
          <a:p>
            <a:r>
              <a:rPr lang="en-US" dirty="0"/>
              <a:t>Have you ever been declared legally incompetent?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/>
              <a:t>No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6000" y="3492314"/>
            <a:ext cx="4746288" cy="4432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98994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/>
              <a:t>Have you ever failed to file your taxes?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264400" y="3505200"/>
            <a:ext cx="5562600" cy="5664200"/>
          </a:xfrm>
        </p:spPr>
        <p:txBody>
          <a:bodyPr/>
          <a:lstStyle/>
          <a:p>
            <a:r>
              <a:rPr lang="en-US" sz="6600" dirty="0"/>
              <a:t>No, I always pay my taxes.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3352800"/>
            <a:ext cx="6638708" cy="513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/>
              <a:t>Do you owe any overdue taxes?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569200" y="3505200"/>
            <a:ext cx="4953000" cy="5664200"/>
          </a:xfrm>
        </p:spPr>
        <p:txBody>
          <a:bodyPr/>
          <a:lstStyle/>
          <a:p>
            <a:r>
              <a:rPr lang="en-US" sz="6600" dirty="0"/>
              <a:t>No, I don’t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7489" y="4267200"/>
            <a:ext cx="4116013" cy="35933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6387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/>
              <a:t>Do you belong to any groups or organizations?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426200" y="3352800"/>
            <a:ext cx="4953000" cy="5664200"/>
          </a:xfrm>
        </p:spPr>
        <p:txBody>
          <a:bodyPr/>
          <a:lstStyle/>
          <a:p>
            <a:r>
              <a:rPr lang="en-US" sz="4800" dirty="0"/>
              <a:t>No, I don’t.</a:t>
            </a:r>
          </a:p>
          <a:p>
            <a:r>
              <a:rPr lang="en-US" sz="4800" dirty="0"/>
              <a:t>Yes, I belong to a church.</a:t>
            </a:r>
          </a:p>
          <a:p>
            <a:r>
              <a:rPr lang="en-US" sz="4800" dirty="0"/>
              <a:t>Yes, I belong to a book club.</a:t>
            </a:r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6324" y="3946322"/>
            <a:ext cx="4449513" cy="35974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63592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39800" y="1600200"/>
            <a:ext cx="11658600" cy="1714500"/>
          </a:xfrm>
        </p:spPr>
        <p:txBody>
          <a:bodyPr/>
          <a:lstStyle/>
          <a:p>
            <a:r>
              <a:rPr lang="en-US" sz="5400" dirty="0"/>
              <a:t>Have you ever been a member of the Communist party? </a:t>
            </a:r>
            <a:br>
              <a:rPr lang="en-US" sz="5400" dirty="0"/>
            </a:br>
            <a:r>
              <a:rPr lang="en-US" sz="5400" dirty="0"/>
              <a:t>What is Communism?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273800" y="3429000"/>
            <a:ext cx="6096000" cy="5664200"/>
          </a:xfrm>
        </p:spPr>
        <p:txBody>
          <a:bodyPr/>
          <a:lstStyle/>
          <a:p>
            <a:r>
              <a:rPr lang="en-US" sz="4800" dirty="0"/>
              <a:t>No.</a:t>
            </a:r>
          </a:p>
          <a:p>
            <a:r>
              <a:rPr lang="en-US" sz="4800" dirty="0"/>
              <a:t>No freedom, like North Korea or Cuba.</a:t>
            </a:r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 rotWithShape="1">
          <a:blip r:embed="rId2"/>
          <a:srcRect b="7339"/>
          <a:stretch/>
        </p:blipFill>
        <p:spPr bwMode="auto">
          <a:xfrm>
            <a:off x="1320800" y="4724400"/>
            <a:ext cx="4752331" cy="33565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3592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39800" y="1600200"/>
            <a:ext cx="11658600" cy="1714500"/>
          </a:xfrm>
        </p:spPr>
        <p:txBody>
          <a:bodyPr/>
          <a:lstStyle/>
          <a:p>
            <a:r>
              <a:rPr lang="en-US" sz="5400" dirty="0"/>
              <a:t>Have you ever been a member of a totalitarian party? </a:t>
            </a:r>
            <a:br>
              <a:rPr lang="en-US" sz="5400" dirty="0"/>
            </a:br>
            <a:r>
              <a:rPr lang="en-US" sz="5400" dirty="0"/>
              <a:t>What is a totalitarian party?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273800" y="3429000"/>
            <a:ext cx="6096000" cy="5664200"/>
          </a:xfrm>
        </p:spPr>
        <p:txBody>
          <a:bodyPr/>
          <a:lstStyle/>
          <a:p>
            <a:r>
              <a:rPr lang="en-US" sz="4800" dirty="0"/>
              <a:t>No.</a:t>
            </a:r>
          </a:p>
          <a:p>
            <a:r>
              <a:rPr lang="en-US" sz="4800" dirty="0"/>
              <a:t>Like Nazi Germany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86" y="4038600"/>
            <a:ext cx="4530814" cy="5222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777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905000"/>
            <a:ext cx="10718800" cy="1714500"/>
          </a:xfrm>
        </p:spPr>
        <p:txBody>
          <a:bodyPr/>
          <a:lstStyle/>
          <a:p>
            <a:r>
              <a:rPr lang="en-US" dirty="0"/>
              <a:t>Have you ever been a terrorist? What is terrorism?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4800" dirty="0"/>
              <a:t>No, never.</a:t>
            </a:r>
          </a:p>
          <a:p>
            <a:r>
              <a:rPr lang="en-US" sz="4800" dirty="0"/>
              <a:t>Violence against the government and people, like 9/11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4914" y="4451522"/>
            <a:ext cx="4380686" cy="3344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GB" dirty="0"/>
              <a:t>How did you get here today?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588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4000" dirty="0"/>
              <a:t>I </a:t>
            </a:r>
            <a:r>
              <a:rPr lang="en-GB" sz="4000" dirty="0"/>
              <a:t>drove my car.</a:t>
            </a:r>
          </a:p>
          <a:p>
            <a:pPr marL="165100" indent="0">
              <a:buNone/>
            </a:pPr>
            <a:r>
              <a:rPr lang="en-GB" sz="4000" dirty="0"/>
              <a:t>My wife drove me here.</a:t>
            </a:r>
          </a:p>
          <a:p>
            <a:pPr marL="165100" indent="0">
              <a:buNone/>
            </a:pPr>
            <a:r>
              <a:rPr lang="en-GB" sz="4000" dirty="0"/>
              <a:t>I took a taxi.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5334000"/>
            <a:ext cx="58293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310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905000"/>
            <a:ext cx="10718800" cy="1714500"/>
          </a:xfrm>
        </p:spPr>
        <p:txBody>
          <a:bodyPr/>
          <a:lstStyle/>
          <a:p>
            <a:r>
              <a:rPr lang="en-US" dirty="0"/>
              <a:t>Have you ever advocated the overthrow of any government by force or violence?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4800" dirty="0"/>
              <a:t>No, never.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152428"/>
            <a:ext cx="6159346" cy="4610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006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905000"/>
            <a:ext cx="10896600" cy="1714500"/>
          </a:xfrm>
        </p:spPr>
        <p:txBody>
          <a:bodyPr/>
          <a:lstStyle/>
          <a:p>
            <a:r>
              <a:rPr lang="en-US" sz="4800" dirty="0"/>
              <a:t>Have you ever persecuted any person because of race, religion, national origin, member of any particular social group, or political opinion?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4800" dirty="0"/>
              <a:t>No, never.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23" y="4572000"/>
            <a:ext cx="5674577" cy="3988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757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905000"/>
            <a:ext cx="10896600" cy="1714500"/>
          </a:xfrm>
        </p:spPr>
        <p:txBody>
          <a:bodyPr/>
          <a:lstStyle/>
          <a:p>
            <a:r>
              <a:rPr lang="en-US" sz="4800" dirty="0"/>
              <a:t>Have you ever participated in genocide? What is genocide?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070063" y="3619500"/>
            <a:ext cx="5638800" cy="5664200"/>
          </a:xfrm>
        </p:spPr>
        <p:txBody>
          <a:bodyPr/>
          <a:lstStyle/>
          <a:p>
            <a:r>
              <a:rPr lang="en-US" sz="4800" dirty="0"/>
              <a:t>No, never.</a:t>
            </a:r>
          </a:p>
          <a:p>
            <a:r>
              <a:rPr lang="en-US" sz="4800" dirty="0"/>
              <a:t>To kill a whole race of people – like the Holocaust.</a:t>
            </a: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10" y="4800600"/>
            <a:ext cx="6460438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194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896600" cy="1714500"/>
          </a:xfrm>
        </p:spPr>
        <p:txBody>
          <a:bodyPr/>
          <a:lstStyle/>
          <a:p>
            <a:r>
              <a:rPr lang="en-US" sz="4800" dirty="0"/>
              <a:t>Have you ever participated in torture?</a:t>
            </a:r>
            <a:br>
              <a:rPr lang="en-US" sz="4800" dirty="0"/>
            </a:br>
            <a:r>
              <a:rPr lang="en-US" sz="4800" dirty="0"/>
              <a:t>What is torture?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264400" y="3505200"/>
            <a:ext cx="5638800" cy="5664200"/>
          </a:xfrm>
        </p:spPr>
        <p:txBody>
          <a:bodyPr/>
          <a:lstStyle/>
          <a:p>
            <a:r>
              <a:rPr lang="en-US" sz="4800" dirty="0"/>
              <a:t>No, never.</a:t>
            </a:r>
          </a:p>
          <a:p>
            <a:r>
              <a:rPr lang="en-US" sz="4800" dirty="0"/>
              <a:t>To hurt someone for information.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89" y="3337510"/>
            <a:ext cx="5809911" cy="4282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109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896600" cy="1714500"/>
          </a:xfrm>
        </p:spPr>
        <p:txBody>
          <a:bodyPr/>
          <a:lstStyle/>
          <a:p>
            <a:r>
              <a:rPr lang="en-US" sz="4800" dirty="0"/>
              <a:t>Have you ever tried to hurt or kill someone on purpose?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264400" y="3505200"/>
            <a:ext cx="5638800" cy="5664200"/>
          </a:xfrm>
        </p:spPr>
        <p:txBody>
          <a:bodyPr/>
          <a:lstStyle/>
          <a:p>
            <a:r>
              <a:rPr lang="en-US" sz="4800" dirty="0"/>
              <a:t>No, never.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57" y="3325843"/>
            <a:ext cx="5491143" cy="4065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285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896600" cy="1714500"/>
          </a:xfrm>
        </p:spPr>
        <p:txBody>
          <a:bodyPr/>
          <a:lstStyle/>
          <a:p>
            <a:r>
              <a:rPr lang="en-US" sz="4800" dirty="0"/>
              <a:t>Have you ever raped anyone?</a:t>
            </a:r>
            <a:br>
              <a:rPr lang="en-US" sz="4800" dirty="0"/>
            </a:br>
            <a:r>
              <a:rPr lang="en-US" sz="4800" dirty="0"/>
              <a:t>What is rape?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264400" y="3505200"/>
            <a:ext cx="5638800" cy="5664200"/>
          </a:xfrm>
        </p:spPr>
        <p:txBody>
          <a:bodyPr/>
          <a:lstStyle/>
          <a:p>
            <a:r>
              <a:rPr lang="en-US" sz="4800" dirty="0"/>
              <a:t>No, never.</a:t>
            </a:r>
          </a:p>
          <a:p>
            <a:r>
              <a:rPr lang="en-US" sz="4800" dirty="0"/>
              <a:t>Force someone to have sex.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39309"/>
            <a:ext cx="5355104" cy="4080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464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896600" cy="1714500"/>
          </a:xfrm>
        </p:spPr>
        <p:txBody>
          <a:bodyPr/>
          <a:lstStyle/>
          <a:p>
            <a:r>
              <a:rPr lang="en-US" sz="4800" dirty="0"/>
              <a:t>Have you ever stopped someone from practicing his religion?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264400" y="3505200"/>
            <a:ext cx="5638800" cy="5664200"/>
          </a:xfrm>
        </p:spPr>
        <p:txBody>
          <a:bodyPr/>
          <a:lstStyle/>
          <a:p>
            <a:r>
              <a:rPr lang="en-US" sz="4800" dirty="0"/>
              <a:t>No, never.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86" y="3427142"/>
            <a:ext cx="5688214" cy="3964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070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905000"/>
            <a:ext cx="11658600" cy="1714500"/>
          </a:xfrm>
        </p:spPr>
        <p:txBody>
          <a:bodyPr/>
          <a:lstStyle/>
          <a:p>
            <a:r>
              <a:rPr lang="en-US" dirty="0"/>
              <a:t>Have you ever participated in a rebel group, militia, or army?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4800" dirty="0"/>
              <a:t>No.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4343400"/>
            <a:ext cx="6197600" cy="3564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088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905000"/>
            <a:ext cx="11658600" cy="1714500"/>
          </a:xfrm>
        </p:spPr>
        <p:txBody>
          <a:bodyPr/>
          <a:lstStyle/>
          <a:p>
            <a:r>
              <a:rPr lang="en-US" dirty="0"/>
              <a:t>Have you ever been a member of a gang?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626600" y="3505200"/>
            <a:ext cx="2895600" cy="5664200"/>
          </a:xfrm>
        </p:spPr>
        <p:txBody>
          <a:bodyPr/>
          <a:lstStyle/>
          <a:p>
            <a:r>
              <a:rPr lang="en-US" sz="4800" dirty="0"/>
              <a:t>No.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91" y="4114800"/>
            <a:ext cx="8618658" cy="3968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839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905000"/>
            <a:ext cx="11658600" cy="1714500"/>
          </a:xfrm>
        </p:spPr>
        <p:txBody>
          <a:bodyPr/>
          <a:lstStyle/>
          <a:p>
            <a:r>
              <a:rPr lang="en-US" dirty="0"/>
              <a:t>Have you ever received military or weapons training?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483600" y="3505200"/>
            <a:ext cx="4038600" cy="5664200"/>
          </a:xfrm>
        </p:spPr>
        <p:txBody>
          <a:bodyPr/>
          <a:lstStyle/>
          <a:p>
            <a:r>
              <a:rPr lang="en-US" sz="4800" dirty="0"/>
              <a:t>No.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42559"/>
            <a:ext cx="6426200" cy="4892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839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GB" dirty="0"/>
              <a:t>What do you miss about your old country?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588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GB" sz="4000" dirty="0"/>
              <a:t>I miss my family and friends.</a:t>
            </a:r>
          </a:p>
          <a:p>
            <a:pPr marL="165100" indent="0">
              <a:buNone/>
            </a:pPr>
            <a:r>
              <a:rPr lang="en-GB" sz="4000" dirty="0"/>
              <a:t>I miss the food.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3810000"/>
            <a:ext cx="6000750" cy="4251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20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/>
              <a:t>Have you ever forced a child to become a soldier?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/>
              <a:t>No, never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3124200"/>
            <a:ext cx="4876565" cy="5880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121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/>
              <a:t>Have you ever been a habitual drunkard?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/>
              <a:t>No, never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82749" y="3714903"/>
            <a:ext cx="4526247" cy="420989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/>
              <a:t>Have you ever been a prostitute?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2435298"/>
            <a:ext cx="4648200" cy="5664200"/>
          </a:xfrm>
        </p:spPr>
        <p:txBody>
          <a:bodyPr/>
          <a:lstStyle/>
          <a:p>
            <a:r>
              <a:rPr lang="en-US" sz="6600" dirty="0"/>
              <a:t>No, never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43804"/>
            <a:ext cx="5689190" cy="4357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74C860-F5F3-47E5-A7B9-1D4FE5B4F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000" y="6948486"/>
            <a:ext cx="2105025" cy="2105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29623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/>
              <a:t>Have you ever been arrested?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/>
              <a:t>No, never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30" y="4724400"/>
            <a:ext cx="5878270" cy="3876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6826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/>
              <a:t>Have you ever sold or smuggled illegal drugs or narcotics?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/>
              <a:t>No, never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94" y="3581400"/>
            <a:ext cx="2797806" cy="45673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741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/>
              <a:t>Have you ever committed bigamy? What is bigamy?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264400" y="3505200"/>
            <a:ext cx="5257800" cy="5664200"/>
          </a:xfrm>
        </p:spPr>
        <p:txBody>
          <a:bodyPr/>
          <a:lstStyle/>
          <a:p>
            <a:r>
              <a:rPr lang="en-US" sz="4400" dirty="0"/>
              <a:t>No, never</a:t>
            </a:r>
          </a:p>
          <a:p>
            <a:r>
              <a:rPr lang="en-US" sz="4400" dirty="0"/>
              <a:t>You are married to more than one person at the same time.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21" y="4495800"/>
            <a:ext cx="4803979" cy="3622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071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/>
              <a:t>Have you ever helped anyone enter the US illegally?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/>
              <a:t>No, never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51D9A9-8704-4292-88C9-CFB10AA7E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62" y="3352800"/>
            <a:ext cx="6733369" cy="510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4226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sz="6000" dirty="0"/>
              <a:t>Have you ever gambled illegally? What is illegal gambling?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569200" y="3505200"/>
            <a:ext cx="4953000" cy="5664200"/>
          </a:xfrm>
        </p:spPr>
        <p:txBody>
          <a:bodyPr/>
          <a:lstStyle/>
          <a:p>
            <a:r>
              <a:rPr lang="en-US" sz="5400" dirty="0"/>
              <a:t>No, never.</a:t>
            </a:r>
          </a:p>
          <a:p>
            <a:r>
              <a:rPr lang="en-GB" sz="5400" dirty="0"/>
              <a:t>You play cards and don’t pay taxes.</a:t>
            </a:r>
            <a:endParaRPr lang="en-US" sz="5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67" y="4207828"/>
            <a:ext cx="6844520" cy="4174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226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524000"/>
            <a:ext cx="11963400" cy="1714500"/>
          </a:xfrm>
        </p:spPr>
        <p:txBody>
          <a:bodyPr/>
          <a:lstStyle/>
          <a:p>
            <a:r>
              <a:rPr lang="en-US" sz="6000" dirty="0"/>
              <a:t>Have you ever failed to support your children or pay alimony? What is alimony?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188200" y="3505200"/>
            <a:ext cx="5486400" cy="5664200"/>
          </a:xfrm>
        </p:spPr>
        <p:txBody>
          <a:bodyPr/>
          <a:lstStyle/>
          <a:p>
            <a:r>
              <a:rPr lang="en-US" sz="4400" dirty="0"/>
              <a:t>No, never.</a:t>
            </a:r>
          </a:p>
          <a:p>
            <a:r>
              <a:rPr lang="en-GB" sz="4400" dirty="0"/>
              <a:t>Alimony is the money that a court makes you pay monthly to your ex-spouse.</a:t>
            </a:r>
            <a:endParaRPr lang="en-US" sz="44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65" y="3869942"/>
            <a:ext cx="6515673" cy="3826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55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4000" y="1752600"/>
            <a:ext cx="12496800" cy="1714500"/>
          </a:xfrm>
        </p:spPr>
        <p:txBody>
          <a:bodyPr/>
          <a:lstStyle/>
          <a:p>
            <a:r>
              <a:rPr lang="en-US" dirty="0"/>
              <a:t>Have you ever lied to the US government to get public benefits?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/>
              <a:t>No, never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6" y="4572000"/>
            <a:ext cx="7235824" cy="3617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226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3550" y="1600200"/>
            <a:ext cx="11811000" cy="1714500"/>
          </a:xfrm>
        </p:spPr>
        <p:txBody>
          <a:bodyPr/>
          <a:lstStyle/>
          <a:p>
            <a:r>
              <a:rPr lang="en-GB" dirty="0"/>
              <a:t>Are you ready? Do you have any questions before we begin?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588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GB" sz="4000" dirty="0"/>
              <a:t>I’m a little nervous but I’m ready.</a:t>
            </a:r>
          </a:p>
          <a:p>
            <a:pPr marL="165100" indent="0">
              <a:buNone/>
            </a:pPr>
            <a:r>
              <a:rPr lang="en-GB" sz="4000" dirty="0"/>
              <a:t>I have no questions right now.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3810000"/>
            <a:ext cx="6000750" cy="4251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807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/>
              <a:t>Have you ever been deported?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/>
              <a:t>No, never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6000" y="2867894"/>
            <a:ext cx="5065578" cy="29064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B882FA-31B2-4043-BB8F-0AB981B93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89" y="6019800"/>
            <a:ext cx="62103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41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1963400" cy="1714500"/>
          </a:xfrm>
        </p:spPr>
        <p:txBody>
          <a:bodyPr/>
          <a:lstStyle/>
          <a:p>
            <a:r>
              <a:rPr lang="en-US" dirty="0"/>
              <a:t>Do you support the Constitution and the form of government of the US?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/>
              <a:t>Yes, I do</a:t>
            </a:r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94" y="3962400"/>
            <a:ext cx="6234306" cy="431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0642600" cy="1714500"/>
          </a:xfrm>
        </p:spPr>
        <p:txBody>
          <a:bodyPr/>
          <a:lstStyle/>
          <a:p>
            <a:r>
              <a:rPr lang="en-US" sz="4800" dirty="0"/>
              <a:t>Are you willing to take the full Oath Of Allegiance to the US government?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/>
              <a:t>Yes, I am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20801" y="3805381"/>
            <a:ext cx="4603808" cy="41091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71888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1963400" cy="1714500"/>
          </a:xfrm>
        </p:spPr>
        <p:txBody>
          <a:bodyPr/>
          <a:lstStyle/>
          <a:p>
            <a:r>
              <a:rPr lang="en-US" sz="4800" dirty="0"/>
              <a:t>If the law requires it, are you willing to bear arms in the US Army? What is “to bear arms”?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r>
              <a:rPr lang="en-US" sz="5400" dirty="0"/>
              <a:t>Yes, I am.</a:t>
            </a:r>
          </a:p>
          <a:p>
            <a:r>
              <a:rPr lang="en-US" sz="5400" dirty="0"/>
              <a:t>I will use a weapon to help the US Army.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114800"/>
            <a:ext cx="5567419" cy="42769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1963400" cy="1714500"/>
          </a:xfrm>
        </p:spPr>
        <p:txBody>
          <a:bodyPr/>
          <a:lstStyle/>
          <a:p>
            <a:r>
              <a:rPr lang="en-US" sz="5400" dirty="0"/>
              <a:t>Are you willing to perform non-combatant services for the US Army? What is “non-combatant”?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188200" y="3505200"/>
            <a:ext cx="5334000" cy="5664200"/>
          </a:xfrm>
        </p:spPr>
        <p:txBody>
          <a:bodyPr/>
          <a:lstStyle/>
          <a:p>
            <a:r>
              <a:rPr lang="en-US" sz="4400" dirty="0"/>
              <a:t>Yes, I am.</a:t>
            </a:r>
          </a:p>
          <a:p>
            <a:r>
              <a:rPr lang="en-US" sz="4400" dirty="0"/>
              <a:t>To help the US Army without using a weapon. Like a nurse.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267200"/>
            <a:ext cx="5971729" cy="45689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028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1963400" cy="1714500"/>
          </a:xfrm>
        </p:spPr>
        <p:txBody>
          <a:bodyPr/>
          <a:lstStyle/>
          <a:p>
            <a:r>
              <a:rPr lang="en-US" dirty="0"/>
              <a:t>Are you willing to help the government during a national emergency?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/>
              <a:t>Yes, I am.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4343400"/>
            <a:ext cx="6244438" cy="47357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028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1963400" cy="1714500"/>
          </a:xfrm>
        </p:spPr>
        <p:txBody>
          <a:bodyPr/>
          <a:lstStyle/>
          <a:p>
            <a:r>
              <a:rPr lang="en-US" dirty="0"/>
              <a:t>Do you promise that everything you said is true?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/>
              <a:t>Yes.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4206640"/>
            <a:ext cx="6172200" cy="4665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093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1963400" cy="1714500"/>
          </a:xfrm>
        </p:spPr>
        <p:txBody>
          <a:bodyPr/>
          <a:lstStyle/>
          <a:p>
            <a:r>
              <a:rPr lang="en-US" dirty="0"/>
              <a:t>Congratulations! You’re going to make a great US citizen!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02400" y="3429000"/>
            <a:ext cx="5105400" cy="5664200"/>
          </a:xfrm>
        </p:spPr>
        <p:txBody>
          <a:bodyPr/>
          <a:lstStyle/>
          <a:p>
            <a:r>
              <a:rPr lang="en-US" sz="6600" dirty="0"/>
              <a:t>Thank you very much!!!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2200" y="4343400"/>
            <a:ext cx="4343400" cy="4338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00" y="7543800"/>
            <a:ext cx="2219325" cy="1733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287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828800"/>
            <a:ext cx="12115800" cy="1714500"/>
          </a:xfrm>
        </p:spPr>
        <p:txBody>
          <a:bodyPr/>
          <a:lstStyle/>
          <a:p>
            <a:r>
              <a:rPr lang="en-US" sz="5400" dirty="0"/>
              <a:t>Are you ready to begin? Please stand and raise your right hand. Do you promise to tell the truth, the whole truth and nothing but the truth?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GB" sz="4000" dirty="0"/>
              <a:t>I do.</a:t>
            </a:r>
            <a:endParaRPr lang="en-US" sz="40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8800" y="4495800"/>
            <a:ext cx="5029631" cy="3971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0137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400" y="1295400"/>
            <a:ext cx="10718800" cy="1714500"/>
          </a:xfrm>
        </p:spPr>
        <p:txBody>
          <a:bodyPr/>
          <a:lstStyle/>
          <a:p>
            <a:r>
              <a:rPr lang="en-US" sz="5400" dirty="0"/>
              <a:t>What did you just promise?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4000" dirty="0"/>
              <a:t>I promised to tell the truth.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071" y="3403785"/>
            <a:ext cx="5550329" cy="3987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76204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D7E2EE"/>
      </a:lt1>
      <a:dk2>
        <a:srgbClr val="281D11"/>
      </a:dk2>
      <a:lt2>
        <a:srgbClr val="000000"/>
      </a:lt2>
      <a:accent1>
        <a:srgbClr val="D7E2EE"/>
      </a:accent1>
      <a:accent2>
        <a:srgbClr val="333399"/>
      </a:accent2>
      <a:accent3>
        <a:srgbClr val="ACABAA"/>
      </a:accent3>
      <a:accent4>
        <a:srgbClr val="B7C1CB"/>
      </a:accent4>
      <a:accent5>
        <a:srgbClr val="E8EEF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Stone Sans ITC TT-Semi"/>
        <a:ea typeface="ヒラギノ角ゴ ProN W3"/>
        <a:cs typeface="ヒラギノ角ゴ ProN W3"/>
      </a:majorFont>
      <a:minorFont>
        <a:latin typeface="Stone Sans ITC TT-Sem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Stone Sans ITC TT-Semi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Pages>0</Pages>
  <Words>1585</Words>
  <Characters>0</Characters>
  <Application>Microsoft Office PowerPoint</Application>
  <PresentationFormat>Custom</PresentationFormat>
  <Lines>0</Lines>
  <Paragraphs>200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77</vt:i4>
      </vt:variant>
    </vt:vector>
  </HeadingPairs>
  <TitlesOfParts>
    <vt:vector size="81" baseType="lpstr">
      <vt:lpstr>Bradley Hand ITC TT-Bold</vt:lpstr>
      <vt:lpstr>Stone Sans ITC TT-Semi</vt:lpstr>
      <vt:lpstr>Title &amp; Subtitle</vt:lpstr>
      <vt:lpstr>Title, Bullets &amp; Photo</vt:lpstr>
      <vt:lpstr>Regular Citizenship Interview</vt:lpstr>
      <vt:lpstr>Hello. I am Officer Brown. I will be interviewing you today.</vt:lpstr>
      <vt:lpstr>Why are you here today?</vt:lpstr>
      <vt:lpstr>Why do you want to become a US citizen?</vt:lpstr>
      <vt:lpstr>How did you get here today?</vt:lpstr>
      <vt:lpstr>What do you miss about your old country?</vt:lpstr>
      <vt:lpstr>Are you ready? Do you have any questions before we begin?</vt:lpstr>
      <vt:lpstr>Are you ready to begin? Please stand and raise your right hand. Do you promise to tell the truth, the whole truth and nothing but the truth?</vt:lpstr>
      <vt:lpstr>What did you just promise?</vt:lpstr>
      <vt:lpstr>Please have a seat.</vt:lpstr>
      <vt:lpstr>Explain how are you eligible to become a US citizen.</vt:lpstr>
      <vt:lpstr>Show me your Permanent Resident card and photo IDs</vt:lpstr>
      <vt:lpstr>What is your current legal name? Spell your family name.</vt:lpstr>
      <vt:lpstr>Is the name on your Green Card the same as your current legal name?</vt:lpstr>
      <vt:lpstr>What is your date of birth?</vt:lpstr>
      <vt:lpstr>What date did you become a legal permanent resident?</vt:lpstr>
      <vt:lpstr>What is your country of birth?</vt:lpstr>
      <vt:lpstr>What is your country of nationality?</vt:lpstr>
      <vt:lpstr>Are you requesting an accommodation because of a disability?</vt:lpstr>
      <vt:lpstr>What was your port of entry?</vt:lpstr>
      <vt:lpstr>What is your daytime ‘phone number?</vt:lpstr>
      <vt:lpstr>What is your current home address?</vt:lpstr>
      <vt:lpstr>How long have you lived at your current home address?</vt:lpstr>
      <vt:lpstr>What was your previous home address?</vt:lpstr>
      <vt:lpstr>Was your mother or father a US citizen before your 18th birthday?</vt:lpstr>
      <vt:lpstr>How do you support yourself financially? Do you work?</vt:lpstr>
      <vt:lpstr>Have you taken any trips outside the US in the past 5 years?</vt:lpstr>
      <vt:lpstr>How many total days were you outside of the US?</vt:lpstr>
      <vt:lpstr>Tell me about your last trip. When did you leave the US?</vt:lpstr>
      <vt:lpstr>When did you return to the US?</vt:lpstr>
      <vt:lpstr>Where did you go?</vt:lpstr>
      <vt:lpstr>What is your current marital status?</vt:lpstr>
      <vt:lpstr>How many times have you been married?</vt:lpstr>
      <vt:lpstr>What is your spouse’s name?</vt:lpstr>
      <vt:lpstr>What is the date of your marriage?</vt:lpstr>
      <vt:lpstr>Is your spouse a U.S. citizen?</vt:lpstr>
      <vt:lpstr>Do you have any children? What are their names?</vt:lpstr>
      <vt:lpstr>What is your children’s country of birth?</vt:lpstr>
      <vt:lpstr>Where do your children live?</vt:lpstr>
      <vt:lpstr>Have you ever claimed to be a US citizen?</vt:lpstr>
      <vt:lpstr>Have you ever voted in any US elections?</vt:lpstr>
      <vt:lpstr>Do you have any title of nobility in a foreign country?</vt:lpstr>
      <vt:lpstr>Have you ever been declared legally incompetent?</vt:lpstr>
      <vt:lpstr>Have you ever failed to file your taxes?</vt:lpstr>
      <vt:lpstr>Do you owe any overdue taxes?</vt:lpstr>
      <vt:lpstr>Do you belong to any groups or organizations?</vt:lpstr>
      <vt:lpstr>Have you ever been a member of the Communist party?  What is Communism?</vt:lpstr>
      <vt:lpstr>Have you ever been a member of a totalitarian party?  What is a totalitarian party?</vt:lpstr>
      <vt:lpstr>Have you ever been a terrorist? What is terrorism?</vt:lpstr>
      <vt:lpstr>Have you ever advocated the overthrow of any government by force or violence?</vt:lpstr>
      <vt:lpstr>Have you ever persecuted any person because of race, religion, national origin, member of any particular social group, or political opinion?</vt:lpstr>
      <vt:lpstr>Have you ever participated in genocide? What is genocide?</vt:lpstr>
      <vt:lpstr>Have you ever participated in torture? What is torture?</vt:lpstr>
      <vt:lpstr>Have you ever tried to hurt or kill someone on purpose?</vt:lpstr>
      <vt:lpstr>Have you ever raped anyone? What is rape?</vt:lpstr>
      <vt:lpstr>Have you ever stopped someone from practicing his religion?</vt:lpstr>
      <vt:lpstr>Have you ever participated in a rebel group, militia, or army?</vt:lpstr>
      <vt:lpstr>Have you ever been a member of a gang?</vt:lpstr>
      <vt:lpstr>Have you ever received military or weapons training?</vt:lpstr>
      <vt:lpstr>Have you ever forced a child to become a soldier?</vt:lpstr>
      <vt:lpstr>Have you ever been a habitual drunkard?</vt:lpstr>
      <vt:lpstr>Have you ever been a prostitute?</vt:lpstr>
      <vt:lpstr>Have you ever been arrested?</vt:lpstr>
      <vt:lpstr>Have you ever sold or smuggled illegal drugs or narcotics?</vt:lpstr>
      <vt:lpstr>Have you ever committed bigamy? What is bigamy?</vt:lpstr>
      <vt:lpstr>Have you ever helped anyone enter the US illegally?</vt:lpstr>
      <vt:lpstr>Have you ever gambled illegally? What is illegal gambling?</vt:lpstr>
      <vt:lpstr>Have you ever failed to support your children or pay alimony? What is alimony?</vt:lpstr>
      <vt:lpstr>Have you ever lied to the US government to get public benefits?</vt:lpstr>
      <vt:lpstr>Have you ever been deported?</vt:lpstr>
      <vt:lpstr>Do you support the Constitution and the form of government of the US?</vt:lpstr>
      <vt:lpstr>Are you willing to take the full Oath Of Allegiance to the US government?</vt:lpstr>
      <vt:lpstr>If the law requires it, are you willing to bear arms in the US Army? What is “to bear arms”?</vt:lpstr>
      <vt:lpstr>Are you willing to perform non-combatant services for the US Army? What is “non-combatant”?</vt:lpstr>
      <vt:lpstr>Are you willing to help the government during a national emergency?</vt:lpstr>
      <vt:lpstr>Do you promise that everything you said is true?</vt:lpstr>
      <vt:lpstr>Congratulations! You’re going to make a great US citizen!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Purpose of Governance</dc:title>
  <dc:creator>Alison Mc Lin</dc:creator>
  <cp:lastModifiedBy>alison McLin</cp:lastModifiedBy>
  <cp:revision>86</cp:revision>
  <dcterms:modified xsi:type="dcterms:W3CDTF">2019-05-11T15:16:34Z</dcterms:modified>
</cp:coreProperties>
</file>