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9"/>
  </p:notesMasterIdLst>
  <p:sldIdLst>
    <p:sldId id="256" r:id="rId2"/>
    <p:sldId id="279" r:id="rId3"/>
    <p:sldId id="280" r:id="rId4"/>
    <p:sldId id="281" r:id="rId5"/>
    <p:sldId id="282" r:id="rId6"/>
    <p:sldId id="283" r:id="rId7"/>
    <p:sldId id="278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1" d="100"/>
          <a:sy n="111" d="100"/>
        </p:scale>
        <p:origin x="-534" y="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560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0235E11-AF5C-4606-98C1-14E3CD04DB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39572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B1F36F1-2E88-4277-BF49-C15EB57CE849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  <p:sp>
        <p:nvSpPr>
          <p:cNvPr id="266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Printable activities and powerpoints for reading and dictation can be found on  http://USCitizenshipTeachers.org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06 w 1722"/>
                <a:gd name="T1" fmla="*/ 58 h 66"/>
                <a:gd name="T2" fmla="*/ 1706 w 1722"/>
                <a:gd name="T3" fmla="*/ 52 h 66"/>
                <a:gd name="T4" fmla="*/ 0 w 1722"/>
                <a:gd name="T5" fmla="*/ 0 h 66"/>
                <a:gd name="T6" fmla="*/ 0 w 1722"/>
                <a:gd name="T7" fmla="*/ 40 h 66"/>
                <a:gd name="T8" fmla="*/ 1706 w 1722"/>
                <a:gd name="T9" fmla="*/ 58 h 66"/>
                <a:gd name="T10" fmla="*/ 1706 w 1722"/>
                <a:gd name="T11" fmla="*/ 58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67 w 975"/>
                <a:gd name="T1" fmla="*/ 48 h 101"/>
                <a:gd name="T2" fmla="*/ 967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67 w 975"/>
                <a:gd name="T9" fmla="*/ 48 h 101"/>
                <a:gd name="T10" fmla="*/ 967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25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25 w 2141"/>
                <a:gd name="T7" fmla="*/ 0 h 198"/>
                <a:gd name="T8" fmla="*/ 2125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58 w 2517"/>
                <a:gd name="T1" fmla="*/ 276 h 276"/>
                <a:gd name="T2" fmla="*/ 2493 w 2517"/>
                <a:gd name="T3" fmla="*/ 204 h 276"/>
                <a:gd name="T4" fmla="*/ 2236 w 2517"/>
                <a:gd name="T5" fmla="*/ 0 h 276"/>
                <a:gd name="T6" fmla="*/ 0 w 2517"/>
                <a:gd name="T7" fmla="*/ 276 h 276"/>
                <a:gd name="T8" fmla="*/ 2158 w 2517"/>
                <a:gd name="T9" fmla="*/ 276 h 276"/>
                <a:gd name="T10" fmla="*/ 2158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1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1 w 729"/>
                <a:gd name="T7" fmla="*/ 240 h 240"/>
                <a:gd name="T8" fmla="*/ 721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1 w 729"/>
                <a:gd name="T1" fmla="*/ 318 h 318"/>
                <a:gd name="T2" fmla="*/ 721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1 w 729"/>
                <a:gd name="T9" fmla="*/ 318 h 318"/>
                <a:gd name="T10" fmla="*/ 721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04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64554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64555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D11082-FD38-42D3-B6A8-4546D4AD6D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2504491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8BA836-E419-4951-B226-78CC5A48CD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719350"/>
      </p:ext>
    </p:extLst>
  </p:cSld>
  <p:clrMapOvr>
    <a:masterClrMapping/>
  </p:clrMapOvr>
  <p:transition>
    <p:cover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5DCA40-B7E8-4FF7-B5B1-8377530054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3511879"/>
      </p:ext>
    </p:extLst>
  </p:cSld>
  <p:clrMapOvr>
    <a:masterClrMapping/>
  </p:clrMapOvr>
  <p:transition>
    <p:cover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ABF52E-7DCA-4F13-9D84-0F12D4C9D4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8860454"/>
      </p:ext>
    </p:extLst>
  </p:cSld>
  <p:clrMapOvr>
    <a:masterClrMapping/>
  </p:clrMapOvr>
  <p:transition>
    <p:cover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62F483-57BD-4E92-A261-A843EA40F6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3390231"/>
      </p:ext>
    </p:extLst>
  </p:cSld>
  <p:clrMapOvr>
    <a:masterClrMapping/>
  </p:clrMapOvr>
  <p:transition>
    <p:cover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C8B49B-4668-4ADC-BA46-4DB06FDD09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1232863"/>
      </p:ext>
    </p:extLst>
  </p:cSld>
  <p:clrMapOvr>
    <a:masterClrMapping/>
  </p:clrMapOvr>
  <p:transition>
    <p:cover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29B3A1-5BE1-4B17-8084-6EBAB25DC8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5798414"/>
      </p:ext>
    </p:extLst>
  </p:cSld>
  <p:clrMapOvr>
    <a:masterClrMapping/>
  </p:clrMapOvr>
  <p:transition>
    <p:cover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C1AD80-5F10-4030-B98C-6EC30B991F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718756"/>
      </p:ext>
    </p:extLst>
  </p:cSld>
  <p:clrMapOvr>
    <a:masterClrMapping/>
  </p:clrMapOvr>
  <p:transition>
    <p:cover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9FCE7-0B1D-498D-941D-D1A7EE3DF9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7706902"/>
      </p:ext>
    </p:extLst>
  </p:cSld>
  <p:clrMapOvr>
    <a:masterClrMapping/>
  </p:clrMapOvr>
  <p:transition>
    <p:cover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775952-90A5-40BF-9558-EC12ABC061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4721559"/>
      </p:ext>
    </p:extLst>
  </p:cSld>
  <p:clrMapOvr>
    <a:masterClrMapping/>
  </p:clrMapOvr>
  <p:transition>
    <p:cover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A9878E-B572-4D96-BAC3-F9D32E258A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0385460"/>
      </p:ext>
    </p:extLst>
  </p:cSld>
  <p:clrMapOvr>
    <a:masterClrMapping/>
  </p:clrMapOvr>
  <p:transition>
    <p:cover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63491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3492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3493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06 w 1722"/>
                <a:gd name="T1" fmla="*/ 58 h 66"/>
                <a:gd name="T2" fmla="*/ 1706 w 1722"/>
                <a:gd name="T3" fmla="*/ 52 h 66"/>
                <a:gd name="T4" fmla="*/ 0 w 1722"/>
                <a:gd name="T5" fmla="*/ 0 h 66"/>
                <a:gd name="T6" fmla="*/ 0 w 1722"/>
                <a:gd name="T7" fmla="*/ 40 h 66"/>
                <a:gd name="T8" fmla="*/ 1706 w 1722"/>
                <a:gd name="T9" fmla="*/ 58 h 66"/>
                <a:gd name="T10" fmla="*/ 1706 w 1722"/>
                <a:gd name="T11" fmla="*/ 58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495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67 w 975"/>
                <a:gd name="T1" fmla="*/ 48 h 101"/>
                <a:gd name="T2" fmla="*/ 967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67 w 975"/>
                <a:gd name="T9" fmla="*/ 48 h 101"/>
                <a:gd name="T10" fmla="*/ 967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25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25 w 2141"/>
                <a:gd name="T7" fmla="*/ 0 h 198"/>
                <a:gd name="T8" fmla="*/ 2125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498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58 w 2517"/>
                <a:gd name="T1" fmla="*/ 276 h 276"/>
                <a:gd name="T2" fmla="*/ 2493 w 2517"/>
                <a:gd name="T3" fmla="*/ 204 h 276"/>
                <a:gd name="T4" fmla="*/ 2236 w 2517"/>
                <a:gd name="T5" fmla="*/ 0 h 276"/>
                <a:gd name="T6" fmla="*/ 0 w 2517"/>
                <a:gd name="T7" fmla="*/ 276 h 276"/>
                <a:gd name="T8" fmla="*/ 2158 w 2517"/>
                <a:gd name="T9" fmla="*/ 276 h 276"/>
                <a:gd name="T10" fmla="*/ 2158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00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1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1 w 729"/>
                <a:gd name="T7" fmla="*/ 240 h 240"/>
                <a:gd name="T8" fmla="*/ 721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02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1 w 729"/>
                <a:gd name="T1" fmla="*/ 318 h 318"/>
                <a:gd name="T2" fmla="*/ 721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1 w 729"/>
                <a:gd name="T9" fmla="*/ 318 h 318"/>
                <a:gd name="T10" fmla="*/ 721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04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3505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3506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08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10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3511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3512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14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3515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04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17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19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3520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3521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3522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3523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3524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3525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3526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63528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3529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63530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63531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3532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3533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3534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427B94DD-6863-427E-AED7-897ABCF01E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60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3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3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3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3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3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3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3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3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3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3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30" grpId="0"/>
      <p:bldP spid="63531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5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3531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5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3531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5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3531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5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3531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5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353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hyperlink" Target="http://uscitizenshipsupport.com/us-citizenship-test-small-talk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uscitizenshipsupport.com/us-citizenship-test-small-talk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uscitizenshipsupport.com/us-citizenship-test-small-talk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uscitizenshipsupport.com/us-citizenship-test-small-talk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uscitizenshipsupport.com/us-citizenship-test-small-talk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uscitizenshipsupport.com/us-citizenship-test-small-talk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uscitizenshipsupport.com/us-citizenship-test-small-talk/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28600"/>
            <a:ext cx="8229600" cy="1828800"/>
          </a:xfrm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en-US" altLang="en-US" sz="6000" b="1" smtClean="0"/>
              <a:t>Small Talk &amp; N-400</a:t>
            </a:r>
          </a:p>
        </p:txBody>
      </p:sp>
      <p:pic>
        <p:nvPicPr>
          <p:cNvPr id="307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00"/>
          <a:stretch>
            <a:fillRect/>
          </a:stretch>
        </p:blipFill>
        <p:spPr bwMode="auto">
          <a:xfrm>
            <a:off x="76200" y="2192338"/>
            <a:ext cx="4092575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6" name="Rectangle 1"/>
          <p:cNvSpPr>
            <a:spLocks noChangeArrowheads="1"/>
          </p:cNvSpPr>
          <p:nvPr/>
        </p:nvSpPr>
        <p:spPr bwMode="auto">
          <a:xfrm>
            <a:off x="5908675" y="5715000"/>
            <a:ext cx="3124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4"/>
              </a:buBlip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hlinkClick r:id="rId7"/>
              </a:rPr>
              <a:t>http://uscitizenshipsupport.com/us-citizenship-test-small-talk/</a:t>
            </a:r>
            <a:r>
              <a:rPr lang="en-US" altLang="en-US" sz="1000"/>
              <a:t> </a:t>
            </a:r>
          </a:p>
        </p:txBody>
      </p:sp>
      <p:sp>
        <p:nvSpPr>
          <p:cNvPr id="3077" name="Rectangle 2"/>
          <p:cNvSpPr>
            <a:spLocks noChangeArrowheads="1"/>
          </p:cNvSpPr>
          <p:nvPr/>
        </p:nvSpPr>
        <p:spPr bwMode="auto">
          <a:xfrm>
            <a:off x="4343400" y="2362200"/>
            <a:ext cx="45720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4"/>
              </a:buBlip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At the beginning of the interview, the officer might ask you first some simple “small talk” questions (about every day life) to be friendly and make you feel comfortable.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The purpose is to see if you understand basic English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Transportation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5525"/>
          </a:xfrm>
        </p:spPr>
        <p:txBody>
          <a:bodyPr/>
          <a:lstStyle/>
          <a:p>
            <a:pPr marL="461963" indent="-461963">
              <a:defRPr/>
            </a:pPr>
            <a:r>
              <a:rPr lang="en-US" b="1" dirty="0">
                <a:solidFill>
                  <a:srgbClr val="FFFF00"/>
                </a:solidFill>
                <a:effectLst/>
              </a:rPr>
              <a:t>How did you come here today? </a:t>
            </a:r>
            <a:endParaRPr lang="en-US" b="1" dirty="0" smtClean="0">
              <a:solidFill>
                <a:srgbClr val="FFFF00"/>
              </a:solidFill>
              <a:effectLst/>
            </a:endParaRPr>
          </a:p>
          <a:p>
            <a:pPr marL="862013" lvl="1" indent="-461963">
              <a:defRPr/>
            </a:pPr>
            <a:r>
              <a:rPr lang="en-US" dirty="0" smtClean="0">
                <a:effectLst/>
              </a:rPr>
              <a:t>I drove my car</a:t>
            </a:r>
          </a:p>
          <a:p>
            <a:pPr marL="862013" lvl="1" indent="-461963">
              <a:defRPr/>
            </a:pPr>
            <a:r>
              <a:rPr lang="en-US" dirty="0" smtClean="0">
                <a:effectLst/>
              </a:rPr>
              <a:t>I took a taxi</a:t>
            </a:r>
          </a:p>
          <a:p>
            <a:pPr marL="862013" lvl="1" indent="-461963">
              <a:defRPr/>
            </a:pPr>
            <a:r>
              <a:rPr lang="en-US" dirty="0" smtClean="0">
                <a:effectLst/>
              </a:rPr>
              <a:t>My daughter drove me</a:t>
            </a:r>
            <a:endParaRPr lang="en-US" dirty="0"/>
          </a:p>
        </p:txBody>
      </p:sp>
      <p:sp>
        <p:nvSpPr>
          <p:cNvPr id="9220" name="Action Button: Information 3">
            <a:hlinkClick r:id="rId2" highlightClick="1"/>
          </p:cNvPr>
          <p:cNvSpPr>
            <a:spLocks noChangeArrowheads="1"/>
          </p:cNvSpPr>
          <p:nvPr/>
        </p:nvSpPr>
        <p:spPr bwMode="auto">
          <a:xfrm>
            <a:off x="8513763" y="152400"/>
            <a:ext cx="609600" cy="533400"/>
          </a:xfrm>
          <a:prstGeom prst="actionButtonInformation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4384" y="4267200"/>
            <a:ext cx="3365789" cy="1981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8817234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Transportation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5525"/>
          </a:xfrm>
        </p:spPr>
        <p:txBody>
          <a:bodyPr/>
          <a:lstStyle/>
          <a:p>
            <a:pPr marL="461963" indent="-461963">
              <a:defRPr/>
            </a:pPr>
            <a:r>
              <a:rPr lang="en-US" b="1" dirty="0">
                <a:solidFill>
                  <a:srgbClr val="FFFF00"/>
                </a:solidFill>
                <a:effectLst/>
              </a:rPr>
              <a:t>Did </a:t>
            </a:r>
            <a:r>
              <a:rPr lang="en-US" b="1" dirty="0">
                <a:solidFill>
                  <a:srgbClr val="FFFF00"/>
                </a:solidFill>
                <a:effectLst/>
              </a:rPr>
              <a:t>it take you very long to get here?</a:t>
            </a:r>
            <a:r>
              <a:rPr lang="en-US" dirty="0">
                <a:effectLst/>
              </a:rPr>
              <a:t> </a:t>
            </a:r>
            <a:endParaRPr lang="en-US" dirty="0" smtClean="0">
              <a:effectLst/>
            </a:endParaRPr>
          </a:p>
          <a:p>
            <a:pPr marL="862013" lvl="1" indent="-461963">
              <a:defRPr/>
            </a:pPr>
            <a:r>
              <a:rPr lang="en-US" dirty="0" smtClean="0">
                <a:effectLst/>
              </a:rPr>
              <a:t>No, not long: about 20 minutes</a:t>
            </a:r>
          </a:p>
          <a:p>
            <a:pPr marL="862013" lvl="1" indent="-461963">
              <a:defRPr/>
            </a:pPr>
            <a:r>
              <a:rPr lang="en-US" dirty="0" smtClean="0">
                <a:effectLst/>
              </a:rPr>
              <a:t>Yes, a long time: it took an hour</a:t>
            </a:r>
            <a:endParaRPr lang="en-US" dirty="0" smtClean="0">
              <a:effectLst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9220" name="Action Button: Information 3">
            <a:hlinkClick r:id="rId2" highlightClick="1"/>
          </p:cNvPr>
          <p:cNvSpPr>
            <a:spLocks noChangeArrowheads="1"/>
          </p:cNvSpPr>
          <p:nvPr/>
        </p:nvSpPr>
        <p:spPr bwMode="auto">
          <a:xfrm>
            <a:off x="8513763" y="152400"/>
            <a:ext cx="609600" cy="533400"/>
          </a:xfrm>
          <a:prstGeom prst="actionButtonInformation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267200"/>
            <a:ext cx="3324225" cy="15430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2412581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Transportation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5525"/>
          </a:xfrm>
        </p:spPr>
        <p:txBody>
          <a:bodyPr/>
          <a:lstStyle/>
          <a:p>
            <a:pPr marL="461963" indent="-461963">
              <a:defRPr/>
            </a:pPr>
            <a:r>
              <a:rPr lang="en-US" b="1" dirty="0">
                <a:solidFill>
                  <a:srgbClr val="FFFF00"/>
                </a:solidFill>
                <a:effectLst/>
              </a:rPr>
              <a:t>Did </a:t>
            </a:r>
            <a:r>
              <a:rPr lang="en-US" b="1" dirty="0">
                <a:solidFill>
                  <a:srgbClr val="FFFF00"/>
                </a:solidFill>
                <a:effectLst/>
              </a:rPr>
              <a:t>it take you long to find a parking spot? </a:t>
            </a:r>
            <a:r>
              <a:rPr lang="en-US" dirty="0">
                <a:effectLst/>
              </a:rPr>
              <a:t> </a:t>
            </a:r>
            <a:endParaRPr lang="en-US" dirty="0" smtClean="0">
              <a:effectLst/>
            </a:endParaRPr>
          </a:p>
          <a:p>
            <a:pPr marL="862013" lvl="1" indent="-461963">
              <a:defRPr/>
            </a:pPr>
            <a:r>
              <a:rPr lang="en-US" dirty="0" smtClean="0">
                <a:effectLst/>
              </a:rPr>
              <a:t>Yes, parking is difficult.</a:t>
            </a:r>
          </a:p>
          <a:p>
            <a:pPr marL="862013" lvl="1" indent="-461963">
              <a:defRPr/>
            </a:pPr>
            <a:r>
              <a:rPr lang="en-US" dirty="0" smtClean="0">
                <a:effectLst/>
              </a:rPr>
              <a:t>No, it was not bad – I was lucky</a:t>
            </a:r>
            <a:endParaRPr lang="en-US" b="1" cap="all" dirty="0" smtClean="0">
              <a:effectLst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9220" name="Action Button: Information 3">
            <a:hlinkClick r:id="rId2" highlightClick="1"/>
          </p:cNvPr>
          <p:cNvSpPr>
            <a:spLocks noChangeArrowheads="1"/>
          </p:cNvSpPr>
          <p:nvPr/>
        </p:nvSpPr>
        <p:spPr bwMode="auto">
          <a:xfrm>
            <a:off x="8513763" y="152400"/>
            <a:ext cx="609600" cy="533400"/>
          </a:xfrm>
          <a:prstGeom prst="actionButtonInformation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086123"/>
            <a:ext cx="3331451" cy="191462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9924112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Transportation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5525"/>
          </a:xfrm>
        </p:spPr>
        <p:txBody>
          <a:bodyPr/>
          <a:lstStyle/>
          <a:p>
            <a:pPr marL="461963" indent="-461963">
              <a:defRPr/>
            </a:pPr>
            <a:r>
              <a:rPr lang="en-US" b="1" dirty="0">
                <a:solidFill>
                  <a:srgbClr val="FFFF00"/>
                </a:solidFill>
                <a:effectLst/>
              </a:rPr>
              <a:t>Did </a:t>
            </a:r>
            <a:r>
              <a:rPr lang="en-US" b="1" dirty="0">
                <a:solidFill>
                  <a:srgbClr val="FFFF00"/>
                </a:solidFill>
                <a:effectLst/>
              </a:rPr>
              <a:t>you have any problems getting here</a:t>
            </a:r>
            <a:r>
              <a:rPr lang="en-US" b="1" dirty="0">
                <a:solidFill>
                  <a:srgbClr val="FFFF00"/>
                </a:solidFill>
                <a:effectLst/>
              </a:rPr>
              <a:t>?</a:t>
            </a:r>
          </a:p>
          <a:p>
            <a:pPr marL="862013" lvl="1" indent="-461963">
              <a:defRPr/>
            </a:pPr>
            <a:r>
              <a:rPr lang="en-US" dirty="0" smtClean="0">
                <a:effectLst/>
              </a:rPr>
              <a:t>No, no problems – the office is easy to find.</a:t>
            </a:r>
          </a:p>
          <a:p>
            <a:pPr marL="862013" lvl="1" indent="-461963">
              <a:defRPr/>
            </a:pPr>
            <a:r>
              <a:rPr lang="en-US" dirty="0" smtClean="0">
                <a:effectLst/>
              </a:rPr>
              <a:t>Yes, the office was difficult to find: I got a bit lost.</a:t>
            </a:r>
            <a:r>
              <a:rPr lang="en-US" dirty="0">
                <a:effectLst/>
              </a:rPr>
              <a:t> </a:t>
            </a:r>
            <a:endParaRPr lang="en-US" dirty="0" smtClean="0">
              <a:effectLst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9220" name="Action Button: Information 3">
            <a:hlinkClick r:id="rId2" highlightClick="1"/>
          </p:cNvPr>
          <p:cNvSpPr>
            <a:spLocks noChangeArrowheads="1"/>
          </p:cNvSpPr>
          <p:nvPr/>
        </p:nvSpPr>
        <p:spPr bwMode="auto">
          <a:xfrm>
            <a:off x="8513763" y="152400"/>
            <a:ext cx="609600" cy="533400"/>
          </a:xfrm>
          <a:prstGeom prst="actionButtonInformation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114800"/>
            <a:ext cx="3352800" cy="2095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1197645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Transportation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5525"/>
          </a:xfrm>
        </p:spPr>
        <p:txBody>
          <a:bodyPr/>
          <a:lstStyle/>
          <a:p>
            <a:pPr marL="461963" indent="-461963">
              <a:defRPr/>
            </a:pPr>
            <a:r>
              <a:rPr lang="en-US" b="1" dirty="0">
                <a:solidFill>
                  <a:srgbClr val="FFFF00"/>
                </a:solidFill>
                <a:effectLst/>
              </a:rPr>
              <a:t>How </a:t>
            </a:r>
            <a:r>
              <a:rPr lang="en-US" b="1" dirty="0">
                <a:solidFill>
                  <a:srgbClr val="FFFF00"/>
                </a:solidFill>
                <a:effectLst/>
              </a:rPr>
              <a:t>was the traffic</a:t>
            </a:r>
            <a:r>
              <a:rPr lang="en-US" b="1" dirty="0">
                <a:solidFill>
                  <a:srgbClr val="FFFF00"/>
                </a:solidFill>
                <a:effectLst/>
              </a:rPr>
              <a:t>?</a:t>
            </a:r>
          </a:p>
          <a:p>
            <a:pPr marL="862013" lvl="1" indent="-461963">
              <a:defRPr/>
            </a:pPr>
            <a:r>
              <a:rPr lang="en-US" dirty="0" smtClean="0">
                <a:effectLst/>
              </a:rPr>
              <a:t>The traffic’s not too bad.</a:t>
            </a:r>
          </a:p>
          <a:p>
            <a:pPr marL="862013" lvl="1" indent="-461963">
              <a:defRPr/>
            </a:pPr>
            <a:r>
              <a:rPr lang="en-US" dirty="0" smtClean="0">
                <a:effectLst/>
              </a:rPr>
              <a:t>The traffic is </a:t>
            </a:r>
            <a:r>
              <a:rPr lang="en-US" u="sng" dirty="0" smtClean="0">
                <a:effectLst/>
              </a:rPr>
              <a:t>really</a:t>
            </a:r>
            <a:r>
              <a:rPr lang="en-US" dirty="0" smtClean="0">
                <a:effectLst/>
              </a:rPr>
              <a:t> bad.</a:t>
            </a:r>
            <a:endParaRPr lang="en-US" dirty="0" smtClean="0">
              <a:effectLst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9220" name="Action Button: Information 3">
            <a:hlinkClick r:id="rId2" highlightClick="1"/>
          </p:cNvPr>
          <p:cNvSpPr>
            <a:spLocks noChangeArrowheads="1"/>
          </p:cNvSpPr>
          <p:nvPr/>
        </p:nvSpPr>
        <p:spPr bwMode="auto">
          <a:xfrm>
            <a:off x="8513763" y="152400"/>
            <a:ext cx="609600" cy="533400"/>
          </a:xfrm>
          <a:prstGeom prst="actionButtonInformation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657600"/>
            <a:ext cx="3059906" cy="2286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1435413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Work in Pairs: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1219200"/>
            <a:ext cx="4267200" cy="4530725"/>
          </a:xfrm>
        </p:spPr>
        <p:txBody>
          <a:bodyPr/>
          <a:lstStyle/>
          <a:p>
            <a:pPr marL="461963" indent="-461963">
              <a:defRPr/>
            </a:pPr>
            <a:r>
              <a:rPr lang="en-US" sz="2400" b="1" dirty="0">
                <a:solidFill>
                  <a:srgbClr val="FFFF00"/>
                </a:solidFill>
                <a:effectLst/>
              </a:rPr>
              <a:t>How did you come here today</a:t>
            </a:r>
            <a:r>
              <a:rPr lang="en-US" sz="2400" b="1" dirty="0" smtClean="0">
                <a:solidFill>
                  <a:srgbClr val="FFFF00"/>
                </a:solidFill>
                <a:effectLst/>
              </a:rPr>
              <a:t>?</a:t>
            </a:r>
          </a:p>
          <a:p>
            <a:pPr marL="862013" lvl="1" indent="-461963">
              <a:defRPr/>
            </a:pPr>
            <a:r>
              <a:rPr lang="en-US" dirty="0" smtClean="0">
                <a:effectLst/>
              </a:rPr>
              <a:t>I drove my car</a:t>
            </a:r>
          </a:p>
          <a:p>
            <a:pPr marL="862013" lvl="1" indent="-461963">
              <a:defRPr/>
            </a:pPr>
            <a:r>
              <a:rPr lang="en-US" dirty="0" smtClean="0">
                <a:effectLst/>
              </a:rPr>
              <a:t>My daughter drove me</a:t>
            </a:r>
            <a:r>
              <a:rPr lang="en-US" dirty="0">
                <a:effectLst/>
              </a:rPr>
              <a:t> </a:t>
            </a:r>
            <a:endParaRPr lang="en-US" dirty="0" smtClean="0">
              <a:effectLst/>
            </a:endParaRPr>
          </a:p>
          <a:p>
            <a:pPr marL="461963" indent="-461963">
              <a:defRPr/>
            </a:pPr>
            <a:r>
              <a:rPr lang="en-US" sz="2400" b="1" dirty="0">
                <a:solidFill>
                  <a:srgbClr val="FFFF00"/>
                </a:solidFill>
                <a:effectLst/>
              </a:rPr>
              <a:t>Did </a:t>
            </a:r>
            <a:r>
              <a:rPr lang="en-US" sz="2400" b="1" dirty="0">
                <a:solidFill>
                  <a:srgbClr val="FFFF00"/>
                </a:solidFill>
                <a:effectLst/>
              </a:rPr>
              <a:t>it take you very long to get here? </a:t>
            </a:r>
            <a:endParaRPr lang="en-US" sz="2400" b="1" dirty="0">
              <a:solidFill>
                <a:srgbClr val="FFFF00"/>
              </a:solidFill>
              <a:effectLst/>
            </a:endParaRPr>
          </a:p>
          <a:p>
            <a:pPr marL="862013" lvl="1" indent="-461963">
              <a:defRPr/>
            </a:pPr>
            <a:r>
              <a:rPr lang="en-US" dirty="0" smtClean="0">
                <a:effectLst/>
              </a:rPr>
              <a:t>No, not long – 20 minutes.</a:t>
            </a:r>
          </a:p>
          <a:p>
            <a:pPr marL="862013" lvl="1" indent="-461963">
              <a:defRPr/>
            </a:pPr>
            <a:r>
              <a:rPr lang="en-US" dirty="0" smtClean="0">
                <a:effectLst/>
              </a:rPr>
              <a:t>Yes, a long time – an hour.</a:t>
            </a:r>
            <a:endParaRPr lang="en-US" dirty="0" smtClean="0">
              <a:effectLst/>
            </a:endParaRPr>
          </a:p>
          <a:p>
            <a:pPr marL="461963" indent="-461963">
              <a:defRPr/>
            </a:pPr>
            <a:endParaRPr lang="en-US" sz="2000" dirty="0" smtClean="0">
              <a:effectLst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219200"/>
            <a:ext cx="4724400" cy="4530725"/>
          </a:xfrm>
        </p:spPr>
        <p:txBody>
          <a:bodyPr/>
          <a:lstStyle/>
          <a:p>
            <a:pPr marL="461963" indent="-461963">
              <a:defRPr/>
            </a:pPr>
            <a:r>
              <a:rPr lang="en-US" sz="2400" b="1" dirty="0">
                <a:solidFill>
                  <a:srgbClr val="FFFF00"/>
                </a:solidFill>
                <a:effectLst/>
              </a:rPr>
              <a:t>Did it take you long to find a parking spot? </a:t>
            </a:r>
          </a:p>
          <a:p>
            <a:pPr marL="862013" lvl="1" indent="-461963">
              <a:defRPr/>
            </a:pPr>
            <a:r>
              <a:rPr lang="en-US" sz="2200" dirty="0">
                <a:effectLst/>
              </a:rPr>
              <a:t>Yes, parking is difficult.</a:t>
            </a:r>
          </a:p>
          <a:p>
            <a:pPr marL="862013" lvl="1" indent="-461963">
              <a:defRPr/>
            </a:pPr>
            <a:r>
              <a:rPr lang="en-US" sz="2200" dirty="0">
                <a:effectLst/>
              </a:rPr>
              <a:t>No, it was not bad – I was lucky</a:t>
            </a:r>
            <a:endParaRPr lang="en-US" sz="2200" b="1" cap="all" dirty="0">
              <a:effectLst/>
            </a:endParaRPr>
          </a:p>
          <a:p>
            <a:pPr marL="461963" indent="-461963">
              <a:defRPr/>
            </a:pPr>
            <a:r>
              <a:rPr lang="en-US" sz="2400" b="1" dirty="0">
                <a:solidFill>
                  <a:srgbClr val="FFFF00"/>
                </a:solidFill>
                <a:effectLst/>
              </a:rPr>
              <a:t>Did you have any problems getting here? </a:t>
            </a:r>
          </a:p>
          <a:p>
            <a:pPr marL="862013" lvl="1" indent="-461963">
              <a:defRPr/>
            </a:pPr>
            <a:r>
              <a:rPr lang="en-US" sz="2200" dirty="0">
                <a:effectLst/>
              </a:rPr>
              <a:t>No, no problems – the office is easy to find.</a:t>
            </a:r>
          </a:p>
          <a:p>
            <a:pPr marL="862013" lvl="1" indent="-461963">
              <a:defRPr/>
            </a:pPr>
            <a:r>
              <a:rPr lang="en-US" sz="2200" dirty="0">
                <a:effectLst/>
              </a:rPr>
              <a:t>Yes, the office was difficult to find: I got a bit lost. </a:t>
            </a:r>
          </a:p>
          <a:p>
            <a:pPr marL="461963" indent="-461963">
              <a:defRPr/>
            </a:pPr>
            <a:r>
              <a:rPr lang="en-US" sz="2400" b="1" dirty="0">
                <a:solidFill>
                  <a:srgbClr val="FFFF00"/>
                </a:solidFill>
                <a:effectLst/>
              </a:rPr>
              <a:t>How was the traffic?</a:t>
            </a:r>
          </a:p>
          <a:p>
            <a:pPr marL="1262063" lvl="2" indent="-461963">
              <a:defRPr/>
            </a:pPr>
            <a:r>
              <a:rPr lang="en-US" sz="2200" dirty="0">
                <a:effectLst/>
              </a:rPr>
              <a:t>The traffic’s not too bad.</a:t>
            </a:r>
          </a:p>
          <a:p>
            <a:pPr marL="1262063" lvl="2" indent="-461963">
              <a:defRPr/>
            </a:pPr>
            <a:r>
              <a:rPr lang="en-US" sz="2200" dirty="0">
                <a:effectLst/>
              </a:rPr>
              <a:t>The traffic is really bad.</a:t>
            </a:r>
          </a:p>
          <a:p>
            <a:endParaRPr lang="en-US" dirty="0"/>
          </a:p>
        </p:txBody>
      </p:sp>
      <p:sp>
        <p:nvSpPr>
          <p:cNvPr id="9220" name="Action Button: Information 3">
            <a:hlinkClick r:id="rId2" highlightClick="1"/>
          </p:cNvPr>
          <p:cNvSpPr>
            <a:spLocks noChangeArrowheads="1"/>
          </p:cNvSpPr>
          <p:nvPr/>
        </p:nvSpPr>
        <p:spPr bwMode="auto">
          <a:xfrm>
            <a:off x="8513763" y="152400"/>
            <a:ext cx="609600" cy="533400"/>
          </a:xfrm>
          <a:prstGeom prst="actionButtonInformation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2302512149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254</TotalTime>
  <Words>184</Words>
  <Application>Microsoft Office PowerPoint</Application>
  <PresentationFormat>On-screen Show (4:3)</PresentationFormat>
  <Paragraphs>44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Wingdings</vt:lpstr>
      <vt:lpstr>Beam</vt:lpstr>
      <vt:lpstr>Small Talk &amp; N-400</vt:lpstr>
      <vt:lpstr>Transportation</vt:lpstr>
      <vt:lpstr>Transportation</vt:lpstr>
      <vt:lpstr>Transportation</vt:lpstr>
      <vt:lpstr>Transportation</vt:lpstr>
      <vt:lpstr>Transportation</vt:lpstr>
      <vt:lpstr>Work in Pairs:</vt:lpstr>
    </vt:vector>
  </TitlesOfParts>
  <Company>G.O.D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Small Talk &amp; N-400</dc:title>
  <dc:creator>Don</dc:creator>
  <cp:lastModifiedBy>Alison Mc Lin</cp:lastModifiedBy>
  <cp:revision>34</cp:revision>
  <cp:lastPrinted>1601-01-01T00:00:00Z</cp:lastPrinted>
  <dcterms:created xsi:type="dcterms:W3CDTF">2011-06-09T22:29:48Z</dcterms:created>
  <dcterms:modified xsi:type="dcterms:W3CDTF">2018-02-09T22:19:14Z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7</vt:i4>
  </property>
</Properties>
</file>