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6" r:id="rId3"/>
    <p:sldId id="259" r:id="rId4"/>
    <p:sldId id="308" r:id="rId5"/>
    <p:sldId id="282" r:id="rId6"/>
    <p:sldId id="286" r:id="rId7"/>
    <p:sldId id="280" r:id="rId8"/>
    <p:sldId id="260" r:id="rId9"/>
    <p:sldId id="261" r:id="rId10"/>
    <p:sldId id="311" r:id="rId11"/>
    <p:sldId id="273" r:id="rId12"/>
    <p:sldId id="312" r:id="rId13"/>
    <p:sldId id="289" r:id="rId14"/>
    <p:sldId id="313" r:id="rId15"/>
    <p:sldId id="262" r:id="rId16"/>
    <p:sldId id="315" r:id="rId17"/>
    <p:sldId id="316" r:id="rId18"/>
    <p:sldId id="275" r:id="rId19"/>
    <p:sldId id="264" r:id="rId20"/>
    <p:sldId id="290" r:id="rId21"/>
    <p:sldId id="265" r:id="rId22"/>
    <p:sldId id="317" r:id="rId23"/>
    <p:sldId id="319" r:id="rId24"/>
    <p:sldId id="294" r:id="rId25"/>
    <p:sldId id="276" r:id="rId26"/>
    <p:sldId id="320" r:id="rId27"/>
    <p:sldId id="321" r:id="rId28"/>
    <p:sldId id="266" r:id="rId29"/>
    <p:sldId id="267" r:id="rId30"/>
    <p:sldId id="296" r:id="rId31"/>
    <p:sldId id="297" r:id="rId32"/>
    <p:sldId id="268" r:id="rId33"/>
    <p:sldId id="298" r:id="rId34"/>
    <p:sldId id="299" r:id="rId35"/>
    <p:sldId id="300" r:id="rId36"/>
    <p:sldId id="269" r:id="rId37"/>
    <p:sldId id="301" r:id="rId38"/>
    <p:sldId id="323" r:id="rId39"/>
    <p:sldId id="324" r:id="rId40"/>
    <p:sldId id="277" r:id="rId41"/>
    <p:sldId id="270" r:id="rId42"/>
    <p:sldId id="325" r:id="rId43"/>
    <p:sldId id="303" r:id="rId44"/>
    <p:sldId id="326" r:id="rId45"/>
    <p:sldId id="327" r:id="rId46"/>
    <p:sldId id="328" r:id="rId47"/>
    <p:sldId id="304" r:id="rId48"/>
    <p:sldId id="271" r:id="rId49"/>
    <p:sldId id="305" r:id="rId50"/>
    <p:sldId id="272" r:id="rId51"/>
    <p:sldId id="278" r:id="rId52"/>
    <p:sldId id="279" r:id="rId53"/>
    <p:sldId id="306" r:id="rId54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94" y="-4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2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1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0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87600"/>
            <a:ext cx="28575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87600"/>
            <a:ext cx="842010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69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4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79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6313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22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99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02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239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436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11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622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811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0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6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0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9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68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137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43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23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76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30000" cy="31877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Stone Sans ITC TT-Semi" charset="0"/>
              </a:rPr>
              <a:t>Second level</a:t>
            </a:r>
          </a:p>
          <a:p>
            <a:pPr lvl="2"/>
            <a:r>
              <a:rPr lang="en-US" altLang="en-US" smtClean="0">
                <a:sym typeface="Stone Sans ITC TT-Semi" charset="0"/>
              </a:rPr>
              <a:t>Third level</a:t>
            </a:r>
          </a:p>
          <a:p>
            <a:pPr lvl="3"/>
            <a:r>
              <a:rPr lang="en-US" altLang="en-US" smtClean="0">
                <a:sym typeface="Stone Sans ITC TT-Semi" charset="0"/>
              </a:rPr>
              <a:t>Fourth level</a:t>
            </a:r>
          </a:p>
          <a:p>
            <a:pPr lvl="4"/>
            <a:r>
              <a:rPr lang="en-US" altLang="en-US" smtClean="0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Typical Citizenship Interview Review</a:t>
            </a:r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sz="5400" dirty="0" smtClean="0"/>
              <a:t>Q &amp; A</a:t>
            </a:r>
            <a:endParaRPr lang="en-US" alt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1811000" cy="1714500"/>
          </a:xfrm>
        </p:spPr>
        <p:txBody>
          <a:bodyPr/>
          <a:lstStyle/>
          <a:p>
            <a:r>
              <a:rPr lang="en-US" dirty="0" smtClean="0"/>
              <a:t>What is your country of birth?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2538673"/>
            <a:ext cx="5638800" cy="5664200"/>
          </a:xfrm>
        </p:spPr>
        <p:txBody>
          <a:bodyPr/>
          <a:lstStyle/>
          <a:p>
            <a:r>
              <a:rPr lang="en-US" sz="3600" dirty="0" smtClean="0"/>
              <a:t>My country of birth is (country)</a:t>
            </a:r>
            <a:endParaRPr 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8" y="2667000"/>
            <a:ext cx="5731832" cy="4376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58800" y="9144000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83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066800"/>
            <a:ext cx="11963400" cy="1714500"/>
          </a:xfrm>
        </p:spPr>
        <p:txBody>
          <a:bodyPr/>
          <a:lstStyle/>
          <a:p>
            <a:r>
              <a:rPr lang="en-US" sz="4800" dirty="0" smtClean="0"/>
              <a:t>Are you requesting an accommodation because of a disability?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959600" y="2053608"/>
            <a:ext cx="5638800" cy="5664200"/>
          </a:xfrm>
        </p:spPr>
        <p:txBody>
          <a:bodyPr/>
          <a:lstStyle/>
          <a:p>
            <a:r>
              <a:rPr lang="en-GB" sz="3600" dirty="0" smtClean="0"/>
              <a:t>No, I’m not requesting an accommodation.</a:t>
            </a:r>
          </a:p>
          <a:p>
            <a:r>
              <a:rPr lang="en-GB" sz="3600" dirty="0" smtClean="0"/>
              <a:t>Yes, I am deaf / blind</a:t>
            </a:r>
            <a:endParaRPr 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630187"/>
            <a:ext cx="4419600" cy="4272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325660" y="9120116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22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1963400" cy="1714500"/>
          </a:xfrm>
        </p:spPr>
        <p:txBody>
          <a:bodyPr/>
          <a:lstStyle/>
          <a:p>
            <a:r>
              <a:rPr lang="en-US" dirty="0"/>
              <a:t>What was your port of entry?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83400" y="2503416"/>
            <a:ext cx="5638800" cy="5664200"/>
          </a:xfrm>
        </p:spPr>
        <p:txBody>
          <a:bodyPr/>
          <a:lstStyle/>
          <a:p>
            <a:r>
              <a:rPr lang="en-US" sz="3600" dirty="0" smtClean="0"/>
              <a:t>My port of entry was (San Francisco).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7400" y="2895600"/>
            <a:ext cx="5150725" cy="3187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2921000" y="7210565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99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600" y="914400"/>
            <a:ext cx="13258800" cy="1714500"/>
          </a:xfrm>
        </p:spPr>
        <p:txBody>
          <a:bodyPr/>
          <a:lstStyle/>
          <a:p>
            <a:r>
              <a:rPr lang="en-US" sz="6000" dirty="0"/>
              <a:t>What </a:t>
            </a:r>
            <a:r>
              <a:rPr lang="en-US" sz="6000" dirty="0" smtClean="0"/>
              <a:t>is your daytime phone number?</a:t>
            </a:r>
            <a:endParaRPr lang="en-US" sz="6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959600" y="2208353"/>
            <a:ext cx="5638800" cy="5664200"/>
          </a:xfrm>
        </p:spPr>
        <p:txBody>
          <a:bodyPr/>
          <a:lstStyle/>
          <a:p>
            <a:r>
              <a:rPr lang="en-US" sz="3600" dirty="0" smtClean="0"/>
              <a:t>My number is (XXX) XXX - XXXX</a:t>
            </a:r>
            <a:endParaRPr lang="en-US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133600"/>
            <a:ext cx="4978400" cy="4958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7797800" y="7548330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53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400" y="1295400"/>
            <a:ext cx="13563600" cy="1714500"/>
          </a:xfrm>
        </p:spPr>
        <p:txBody>
          <a:bodyPr/>
          <a:lstStyle/>
          <a:p>
            <a:r>
              <a:rPr lang="en-US" sz="6200" dirty="0" smtClean="0"/>
              <a:t>What is your current home address?</a:t>
            </a:r>
            <a:endParaRPr lang="en-US" sz="6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654800" y="2529645"/>
            <a:ext cx="5943600" cy="5664200"/>
          </a:xfrm>
        </p:spPr>
        <p:txBody>
          <a:bodyPr/>
          <a:lstStyle/>
          <a:p>
            <a:r>
              <a:rPr lang="en-US" sz="4400" dirty="0" smtClean="0"/>
              <a:t>My current home address is (number, street, city, state, zip)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2743200"/>
            <a:ext cx="4824165" cy="35014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581854" y="7162800"/>
            <a:ext cx="2796345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What was your previous home address?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1828800"/>
            <a:ext cx="5943600" cy="5664200"/>
          </a:xfrm>
        </p:spPr>
        <p:txBody>
          <a:bodyPr/>
          <a:lstStyle/>
          <a:p>
            <a:r>
              <a:rPr lang="en-US" sz="4400" dirty="0" smtClean="0"/>
              <a:t>My previous address was (street, city, state, zip).</a:t>
            </a:r>
          </a:p>
          <a:p>
            <a:r>
              <a:rPr lang="en-GB" sz="4400" dirty="0" smtClean="0"/>
              <a:t>I have always lived at my current home address.</a:t>
            </a:r>
            <a:endParaRPr lang="en-US" sz="44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8400" y="3124200"/>
            <a:ext cx="4824165" cy="35014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8026400" y="8191500"/>
            <a:ext cx="2667000" cy="4953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617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Was your mother or father a US citizen before your 18</a:t>
            </a:r>
            <a:r>
              <a:rPr lang="en-US" baseline="30000" dirty="0" smtClean="0"/>
              <a:t>th</a:t>
            </a:r>
            <a:r>
              <a:rPr lang="en-US" dirty="0" smtClean="0"/>
              <a:t> birthday?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63926" y="2077492"/>
            <a:ext cx="6923396" cy="5664200"/>
          </a:xfrm>
        </p:spPr>
        <p:txBody>
          <a:bodyPr/>
          <a:lstStyle/>
          <a:p>
            <a:r>
              <a:rPr lang="en-GB" sz="4400" dirty="0" smtClean="0"/>
              <a:t>No.</a:t>
            </a:r>
          </a:p>
          <a:p>
            <a:r>
              <a:rPr lang="en-GB" sz="4400" dirty="0" smtClean="0"/>
              <a:t>Yes – my mother / father was a US citizen.</a:t>
            </a:r>
            <a:endParaRPr lang="en-US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5207000" y="7413008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9" y="3200400"/>
            <a:ext cx="450730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15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0200" y="1295400"/>
            <a:ext cx="12268200" cy="1714500"/>
          </a:xfrm>
        </p:spPr>
        <p:txBody>
          <a:bodyPr/>
          <a:lstStyle/>
          <a:p>
            <a:r>
              <a:rPr lang="en-US" sz="5400" dirty="0"/>
              <a:t>How do you support yourself financially</a:t>
            </a:r>
            <a:r>
              <a:rPr lang="en-US" sz="5400" dirty="0" smtClean="0"/>
              <a:t>? Do you work?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45200" y="2206008"/>
            <a:ext cx="6400800" cy="56642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I work at (company)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 go to school and work part-time at (company)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I’m retired and get a pension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My spouse works and supports me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My family supports me.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6546" y="3421244"/>
            <a:ext cx="3543915" cy="35129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2997200" y="8191500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29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taken any trips outside the US in the past 5 years?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426200" y="2057400"/>
            <a:ext cx="6172200" cy="5664200"/>
          </a:xfrm>
        </p:spPr>
        <p:txBody>
          <a:bodyPr/>
          <a:lstStyle/>
          <a:p>
            <a:r>
              <a:rPr lang="en-US" sz="4800" dirty="0" smtClean="0"/>
              <a:t>No, I have not left the US.</a:t>
            </a:r>
          </a:p>
          <a:p>
            <a:r>
              <a:rPr lang="en-US" sz="4800" dirty="0" smtClean="0"/>
              <a:t>Yes.</a:t>
            </a:r>
            <a:endParaRPr lang="en-US" sz="4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26" y="3343222"/>
            <a:ext cx="5664574" cy="4352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4978400" y="6988792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1200" y="1295400"/>
            <a:ext cx="11963400" cy="1714500"/>
          </a:xfrm>
        </p:spPr>
        <p:txBody>
          <a:bodyPr/>
          <a:lstStyle/>
          <a:p>
            <a:r>
              <a:rPr lang="en-US" dirty="0"/>
              <a:t>How many total days were you outside of the US?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50000" y="1676400"/>
            <a:ext cx="6172200" cy="5664200"/>
          </a:xfrm>
        </p:spPr>
        <p:txBody>
          <a:bodyPr/>
          <a:lstStyle/>
          <a:p>
            <a:r>
              <a:rPr lang="en-US" sz="4800" dirty="0" smtClean="0"/>
              <a:t>I was outside the US for (X) days.</a:t>
            </a:r>
            <a:endParaRPr lang="en-US" sz="4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3200400"/>
            <a:ext cx="4714918" cy="3623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019344" y="8305800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42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US" dirty="0" smtClean="0"/>
              <a:t>Why are you here today?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26670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 smtClean="0"/>
              <a:t>I’m here for my citizenship interview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7400" y="2667000"/>
            <a:ext cx="5138339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198504" y="7565408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8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600" y="1066800"/>
            <a:ext cx="13198143" cy="1714500"/>
          </a:xfrm>
        </p:spPr>
        <p:txBody>
          <a:bodyPr/>
          <a:lstStyle/>
          <a:p>
            <a:r>
              <a:rPr lang="en-US" dirty="0" smtClean="0"/>
              <a:t>What is your current marital status?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1901208"/>
            <a:ext cx="5791200" cy="5664200"/>
          </a:xfrm>
        </p:spPr>
        <p:txBody>
          <a:bodyPr/>
          <a:lstStyle/>
          <a:p>
            <a:r>
              <a:rPr lang="en-US" sz="4800" dirty="0" smtClean="0"/>
              <a:t>I’m single</a:t>
            </a:r>
          </a:p>
          <a:p>
            <a:r>
              <a:rPr lang="en-US" sz="4800" dirty="0" smtClean="0"/>
              <a:t>I’m married</a:t>
            </a:r>
          </a:p>
          <a:p>
            <a:r>
              <a:rPr lang="en-US" sz="4800" dirty="0" smtClean="0"/>
              <a:t>I’m divorced</a:t>
            </a:r>
          </a:p>
          <a:p>
            <a:r>
              <a:rPr lang="en-US" sz="4800" dirty="0" smtClean="0"/>
              <a:t>I’m widowed</a:t>
            </a:r>
            <a:endParaRPr lang="en-US" sz="4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438400"/>
            <a:ext cx="5419938" cy="4114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77166" y="8915400"/>
            <a:ext cx="2648634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295400"/>
            <a:ext cx="10337800" cy="1714500"/>
          </a:xfrm>
        </p:spPr>
        <p:txBody>
          <a:bodyPr/>
          <a:lstStyle/>
          <a:p>
            <a:r>
              <a:rPr lang="en-US" dirty="0" smtClean="0"/>
              <a:t>How many times have you been married?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1901208"/>
            <a:ext cx="5791200" cy="5664200"/>
          </a:xfrm>
        </p:spPr>
        <p:txBody>
          <a:bodyPr/>
          <a:lstStyle/>
          <a:p>
            <a:r>
              <a:rPr lang="en-US" sz="4800" dirty="0" smtClean="0"/>
              <a:t>I have been married one time / 2 times.</a:t>
            </a:r>
          </a:p>
          <a:p>
            <a:r>
              <a:rPr lang="en-GB" sz="4800" dirty="0" smtClean="0"/>
              <a:t>I have never been married.</a:t>
            </a:r>
            <a:endParaRPr lang="en-US" sz="4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349122"/>
            <a:ext cx="6019800" cy="3913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7950200" y="8909712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61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0200" y="838200"/>
            <a:ext cx="12801600" cy="1714500"/>
          </a:xfrm>
        </p:spPr>
        <p:txBody>
          <a:bodyPr/>
          <a:lstStyle/>
          <a:p>
            <a:r>
              <a:rPr lang="en-US" dirty="0" smtClean="0"/>
              <a:t>What is the date of your marriage?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1828800"/>
            <a:ext cx="5791200" cy="5664200"/>
          </a:xfrm>
        </p:spPr>
        <p:txBody>
          <a:bodyPr/>
          <a:lstStyle/>
          <a:p>
            <a:r>
              <a:rPr lang="en-GB" sz="4800" dirty="0" smtClean="0"/>
              <a:t>We got married on (month, day, year)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7000" y="2362200"/>
            <a:ext cx="4915042" cy="44457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42119" y="8534400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35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0200" y="1143000"/>
            <a:ext cx="12573000" cy="1714500"/>
          </a:xfrm>
        </p:spPr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your spouse a U.S. citizen?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30800" y="2286000"/>
            <a:ext cx="7620000" cy="49911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200" dirty="0" smtClean="0"/>
              <a:t>Yes: my spouse was born in the US.</a:t>
            </a:r>
          </a:p>
          <a:p>
            <a:pPr>
              <a:spcBef>
                <a:spcPts val="1200"/>
              </a:spcBef>
            </a:pPr>
            <a:r>
              <a:rPr lang="en-GB" sz="3200" dirty="0" smtClean="0"/>
              <a:t>Yes: my spouse became a US citizen on (month, day, year)</a:t>
            </a:r>
            <a:endParaRPr lang="en-US" sz="3200" dirty="0" smtClean="0"/>
          </a:p>
          <a:p>
            <a:pPr>
              <a:spcBef>
                <a:spcPts val="1200"/>
              </a:spcBef>
            </a:pPr>
            <a:r>
              <a:rPr lang="en-US" sz="3200" dirty="0" smtClean="0"/>
              <a:t>No: my spouse is a permanent resident.</a:t>
            </a:r>
          </a:p>
          <a:p>
            <a:pPr>
              <a:spcBef>
                <a:spcPts val="1200"/>
              </a:spcBef>
            </a:pPr>
            <a:r>
              <a:rPr lang="en-GB" sz="3200" dirty="0" smtClean="0"/>
              <a:t>No: my spouse is a citizen of (Mexico)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7400" y="2819400"/>
            <a:ext cx="3886199" cy="36569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5054600" y="7408458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127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600" y="1295400"/>
            <a:ext cx="13030200" cy="1714500"/>
          </a:xfrm>
        </p:spPr>
        <p:txBody>
          <a:bodyPr/>
          <a:lstStyle/>
          <a:p>
            <a:r>
              <a:rPr lang="en-US" sz="5400" dirty="0" smtClean="0"/>
              <a:t>Do you have any children? What are their names?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1524000"/>
            <a:ext cx="6172200" cy="5664200"/>
          </a:xfrm>
        </p:spPr>
        <p:txBody>
          <a:bodyPr/>
          <a:lstStyle/>
          <a:p>
            <a:r>
              <a:rPr lang="en-US" sz="4000" dirty="0" smtClean="0"/>
              <a:t>No, I have no children.</a:t>
            </a:r>
          </a:p>
          <a:p>
            <a:r>
              <a:rPr lang="en-US" sz="4000" dirty="0" smtClean="0"/>
              <a:t>Yes, I have one child. S/he is called … .</a:t>
            </a:r>
          </a:p>
          <a:p>
            <a:r>
              <a:rPr lang="en-US" sz="4000" dirty="0" smtClean="0"/>
              <a:t>Yes, I have 2 children. They are </a:t>
            </a:r>
            <a:r>
              <a:rPr lang="en-US" sz="4000" dirty="0"/>
              <a:t>called … 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2895600"/>
            <a:ext cx="5257800" cy="39127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2844800" y="8534400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20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0200" y="1295400"/>
            <a:ext cx="12192000" cy="1714500"/>
          </a:xfrm>
        </p:spPr>
        <p:txBody>
          <a:bodyPr/>
          <a:lstStyle/>
          <a:p>
            <a:r>
              <a:rPr lang="en-US" dirty="0" smtClean="0"/>
              <a:t>What is your children’s country of birth?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654800" y="2064981"/>
            <a:ext cx="6172200" cy="5664200"/>
          </a:xfrm>
        </p:spPr>
        <p:txBody>
          <a:bodyPr/>
          <a:lstStyle/>
          <a:p>
            <a:r>
              <a:rPr lang="en-US" sz="4000" dirty="0" smtClean="0"/>
              <a:t>He / she was born in the US.</a:t>
            </a:r>
          </a:p>
          <a:p>
            <a:r>
              <a:rPr lang="en-GB" sz="4000" dirty="0" smtClean="0"/>
              <a:t>They were born in (Japan)</a:t>
            </a:r>
            <a:endParaRPr lang="en-US" sz="4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2971800"/>
            <a:ext cx="5686029" cy="4231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58800" y="9067800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1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20800" y="1066800"/>
            <a:ext cx="10668000" cy="1714500"/>
          </a:xfrm>
        </p:spPr>
        <p:txBody>
          <a:bodyPr/>
          <a:lstStyle/>
          <a:p>
            <a:r>
              <a:rPr lang="en-US" dirty="0" smtClean="0"/>
              <a:t>Where do your children live?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02400" y="2206008"/>
            <a:ext cx="6172200" cy="5664200"/>
          </a:xfrm>
        </p:spPr>
        <p:txBody>
          <a:bodyPr/>
          <a:lstStyle/>
          <a:p>
            <a:r>
              <a:rPr lang="en-GB" sz="4000" dirty="0" smtClean="0"/>
              <a:t>They live with me.</a:t>
            </a:r>
          </a:p>
          <a:p>
            <a:r>
              <a:rPr lang="en-GB" sz="4000" dirty="0" smtClean="0"/>
              <a:t>She lives in San Francisco.</a:t>
            </a:r>
          </a:p>
          <a:p>
            <a:r>
              <a:rPr lang="en-GB" sz="4000" dirty="0" smtClean="0"/>
              <a:t>He lives in Taiwan.</a:t>
            </a:r>
            <a:endParaRPr lang="en-US" sz="4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702738"/>
            <a:ext cx="5686029" cy="42314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4978400" y="8686800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93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400" y="1219200"/>
            <a:ext cx="13182600" cy="1714500"/>
          </a:xfrm>
        </p:spPr>
        <p:txBody>
          <a:bodyPr/>
          <a:lstStyle/>
          <a:p>
            <a:r>
              <a:rPr lang="en-US" sz="5400" dirty="0" smtClean="0"/>
              <a:t>Have you ever claimed to be a US citizen?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874000" y="2206008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5" y="2590800"/>
            <a:ext cx="58712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7825652" y="8153400"/>
            <a:ext cx="1803381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600" y="1295400"/>
            <a:ext cx="12649200" cy="1714500"/>
          </a:xfrm>
        </p:spPr>
        <p:txBody>
          <a:bodyPr/>
          <a:lstStyle/>
          <a:p>
            <a:r>
              <a:rPr lang="en-US" dirty="0" smtClean="0"/>
              <a:t>Have you ever voted in any US elections?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864600" y="1241567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92600" y="2209800"/>
            <a:ext cx="4318484" cy="4117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2921000" y="6968318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2900" y="1066800"/>
            <a:ext cx="12407900" cy="1714500"/>
          </a:xfrm>
        </p:spPr>
        <p:txBody>
          <a:bodyPr/>
          <a:lstStyle/>
          <a:p>
            <a:r>
              <a:rPr lang="en-US" dirty="0"/>
              <a:t>Do you have any title of nobility in a foreign country?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797800" y="17526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8271" y="2895600"/>
            <a:ext cx="3660466" cy="38703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72827" y="8610600"/>
            <a:ext cx="24003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86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54200" y="1295400"/>
            <a:ext cx="9271000" cy="1714500"/>
          </a:xfrm>
        </p:spPr>
        <p:txBody>
          <a:bodyPr/>
          <a:lstStyle/>
          <a:p>
            <a:r>
              <a:rPr lang="en-GB" dirty="0" smtClean="0"/>
              <a:t>How did you get here today?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58800" y="22098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/>
              <a:t>I </a:t>
            </a:r>
            <a:r>
              <a:rPr lang="en-GB" sz="4000" dirty="0" smtClean="0"/>
              <a:t>drove my car.</a:t>
            </a:r>
          </a:p>
          <a:p>
            <a:pPr marL="165100" indent="0">
              <a:buNone/>
            </a:pPr>
            <a:r>
              <a:rPr lang="en-GB" sz="4000" dirty="0" smtClean="0"/>
              <a:t>My wife drove me here.</a:t>
            </a:r>
          </a:p>
          <a:p>
            <a:pPr marL="165100" indent="0">
              <a:buNone/>
            </a:pPr>
            <a:r>
              <a:rPr lang="en-GB" sz="4000" dirty="0" smtClean="0"/>
              <a:t>I took a taxi.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4038600"/>
            <a:ext cx="58293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283200" y="7210565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10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582400" cy="1714500"/>
          </a:xfrm>
        </p:spPr>
        <p:txBody>
          <a:bodyPr/>
          <a:lstStyle/>
          <a:p>
            <a:r>
              <a:rPr lang="en-US" dirty="0"/>
              <a:t>Have you ever </a:t>
            </a:r>
            <a:r>
              <a:rPr lang="en-US" dirty="0" smtClean="0"/>
              <a:t>been declared </a:t>
            </a:r>
            <a:r>
              <a:rPr lang="en-US" dirty="0"/>
              <a:t>legally incompetent?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797800" y="2203733"/>
            <a:ext cx="4648200" cy="5664200"/>
          </a:xfrm>
        </p:spPr>
        <p:txBody>
          <a:bodyPr/>
          <a:lstStyle/>
          <a:p>
            <a:r>
              <a:rPr lang="en-US" sz="6600" dirty="0" smtClean="0"/>
              <a:t>No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7000" y="3048000"/>
            <a:ext cx="3962400" cy="3984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3073400" y="7870208"/>
            <a:ext cx="2400300" cy="43559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94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9400" y="1143000"/>
            <a:ext cx="12725400" cy="1714500"/>
          </a:xfrm>
        </p:spPr>
        <p:txBody>
          <a:bodyPr/>
          <a:lstStyle/>
          <a:p>
            <a:r>
              <a:rPr lang="en-US" dirty="0" smtClean="0"/>
              <a:t>Have you ever failed to file your taxes?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188200" y="2053608"/>
            <a:ext cx="5562600" cy="5664200"/>
          </a:xfrm>
        </p:spPr>
        <p:txBody>
          <a:bodyPr/>
          <a:lstStyle/>
          <a:p>
            <a:r>
              <a:rPr lang="en-US" sz="6600" dirty="0" smtClean="0"/>
              <a:t>No, I always pay my taxes.</a:t>
            </a:r>
            <a:endParaRPr lang="en-US" sz="6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011673"/>
            <a:ext cx="5067300" cy="392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7340600" y="7717808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0200" y="1219200"/>
            <a:ext cx="12674600" cy="1714500"/>
          </a:xfrm>
        </p:spPr>
        <p:txBody>
          <a:bodyPr/>
          <a:lstStyle/>
          <a:p>
            <a:r>
              <a:rPr lang="en-US" dirty="0"/>
              <a:t>Do you owe any overdue taxes?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569200" y="2206008"/>
            <a:ext cx="4953000" cy="5664200"/>
          </a:xfrm>
        </p:spPr>
        <p:txBody>
          <a:bodyPr/>
          <a:lstStyle/>
          <a:p>
            <a:r>
              <a:rPr lang="en-US" sz="6600" dirty="0" smtClean="0"/>
              <a:t>No, I don’t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7000" y="2971800"/>
            <a:ext cx="4116013" cy="35933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7416800" y="7740553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7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7800" y="1295400"/>
            <a:ext cx="12573000" cy="1714500"/>
          </a:xfrm>
        </p:spPr>
        <p:txBody>
          <a:bodyPr/>
          <a:lstStyle/>
          <a:p>
            <a:r>
              <a:rPr lang="en-US" dirty="0"/>
              <a:t>Do you belong to any groups or organizations?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02400" y="2206008"/>
            <a:ext cx="4953000" cy="5664200"/>
          </a:xfrm>
        </p:spPr>
        <p:txBody>
          <a:bodyPr/>
          <a:lstStyle/>
          <a:p>
            <a:r>
              <a:rPr lang="en-US" sz="3200" dirty="0" smtClean="0"/>
              <a:t>No, I don’t.</a:t>
            </a:r>
          </a:p>
          <a:p>
            <a:r>
              <a:rPr lang="en-US" sz="3200" dirty="0" smtClean="0"/>
              <a:t>Yes, I belong to a church.</a:t>
            </a:r>
          </a:p>
          <a:p>
            <a:r>
              <a:rPr lang="en-US" sz="3200" dirty="0" smtClean="0"/>
              <a:t>Yes, I belong to a book club.</a:t>
            </a:r>
            <a:endParaRPr lang="en-US" sz="32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53443" y="3200400"/>
            <a:ext cx="4449513" cy="35974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28472" y="7390261"/>
            <a:ext cx="2849728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92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8693" y="1219200"/>
            <a:ext cx="12750800" cy="1714500"/>
          </a:xfrm>
        </p:spPr>
        <p:txBody>
          <a:bodyPr/>
          <a:lstStyle/>
          <a:p>
            <a:r>
              <a:rPr lang="en-US" sz="5400" dirty="0"/>
              <a:t>Have you ever been a member of the Communist party? </a:t>
            </a:r>
            <a:r>
              <a:rPr lang="en-US" sz="5400" dirty="0" smtClean="0"/>
              <a:t>What </a:t>
            </a:r>
            <a:r>
              <a:rPr lang="en-US" sz="5400" dirty="0"/>
              <a:t>is Communism?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73800" y="2286000"/>
            <a:ext cx="60960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</a:p>
          <a:p>
            <a:r>
              <a:rPr lang="en-US" sz="4800" dirty="0" smtClean="0"/>
              <a:t>No freedom, like North Korea or Cuba.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 rotWithShape="1">
          <a:blip r:embed="rId2"/>
          <a:srcRect b="7339"/>
          <a:stretch/>
        </p:blipFill>
        <p:spPr bwMode="auto">
          <a:xfrm>
            <a:off x="1092200" y="3200400"/>
            <a:ext cx="4752331" cy="33565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7645400" y="8686800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92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4000" y="1066800"/>
            <a:ext cx="12572999" cy="1714500"/>
          </a:xfrm>
        </p:spPr>
        <p:txBody>
          <a:bodyPr/>
          <a:lstStyle/>
          <a:p>
            <a:r>
              <a:rPr lang="en-US" dirty="0" smtClean="0"/>
              <a:t>Have you ever been a terrorist? What is terrorism?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112000" y="2053608"/>
            <a:ext cx="5638800" cy="5664200"/>
          </a:xfrm>
        </p:spPr>
        <p:txBody>
          <a:bodyPr/>
          <a:lstStyle/>
          <a:p>
            <a:r>
              <a:rPr lang="en-US" sz="4800" dirty="0" smtClean="0"/>
              <a:t>No, never.</a:t>
            </a:r>
          </a:p>
          <a:p>
            <a:r>
              <a:rPr lang="en-US" sz="4800" dirty="0" smtClean="0"/>
              <a:t>Violence against the government and people, like 9/11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3600" y="2971800"/>
            <a:ext cx="4380686" cy="334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5130800" y="7886700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0200" y="1295400"/>
            <a:ext cx="11658600" cy="1714500"/>
          </a:xfrm>
        </p:spPr>
        <p:txBody>
          <a:bodyPr/>
          <a:lstStyle/>
          <a:p>
            <a:r>
              <a:rPr lang="en-US" dirty="0" smtClean="0"/>
              <a:t>Have you ever participated in a rebel group, militia, or army?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356143" y="2525025"/>
            <a:ext cx="56388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3334829"/>
            <a:ext cx="6197600" cy="3564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7721600" y="7413008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88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7140" y="1219200"/>
            <a:ext cx="11658600" cy="1714500"/>
          </a:xfrm>
        </p:spPr>
        <p:txBody>
          <a:bodyPr/>
          <a:lstStyle/>
          <a:p>
            <a:r>
              <a:rPr lang="en-US" dirty="0" smtClean="0"/>
              <a:t>Have you ever been a member of a gang?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9550400" y="1901208"/>
            <a:ext cx="28956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124200"/>
            <a:ext cx="7543800" cy="3473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054600" y="8915400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39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19200"/>
            <a:ext cx="11658600" cy="1714500"/>
          </a:xfrm>
        </p:spPr>
        <p:txBody>
          <a:bodyPr/>
          <a:lstStyle/>
          <a:p>
            <a:r>
              <a:rPr lang="en-US" dirty="0" smtClean="0"/>
              <a:t>Have you ever received military or weapons training?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674100" y="2053608"/>
            <a:ext cx="4038600" cy="5664200"/>
          </a:xfrm>
        </p:spPr>
        <p:txBody>
          <a:bodyPr/>
          <a:lstStyle/>
          <a:p>
            <a:r>
              <a:rPr lang="en-US" sz="4800" dirty="0" smtClean="0"/>
              <a:t>No.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3124200"/>
            <a:ext cx="4707246" cy="3584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45152" y="8136908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39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forced a child to become a soldier?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797800" y="2037686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3124200"/>
            <a:ext cx="4876565" cy="5880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283200" y="7565408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21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143000"/>
            <a:ext cx="12115800" cy="1714500"/>
          </a:xfrm>
        </p:spPr>
        <p:txBody>
          <a:bodyPr/>
          <a:lstStyle/>
          <a:p>
            <a:r>
              <a:rPr lang="en-US" sz="4400" dirty="0" smtClean="0"/>
              <a:t>Are you ready to begin? Please stand and raise your right hand. Do you promise to tell the truth, the whole truth and nothing but the truth?</a:t>
            </a:r>
            <a:endParaRPr lang="en-US" sz="4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1905000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GB" sz="4000" dirty="0" smtClean="0"/>
              <a:t>I do.</a:t>
            </a:r>
            <a:endParaRPr lang="en-US" sz="40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8800" y="2895600"/>
            <a:ext cx="5029631" cy="3971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254000" y="7927644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137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143000"/>
            <a:ext cx="11963400" cy="1714500"/>
          </a:xfrm>
        </p:spPr>
        <p:txBody>
          <a:bodyPr/>
          <a:lstStyle/>
          <a:p>
            <a:r>
              <a:rPr lang="en-US" dirty="0"/>
              <a:t>Have you ever been a habitual drunkard?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493000" y="1877324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9400" y="3200400"/>
            <a:ext cx="4076700" cy="34319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7874000" y="8534400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been </a:t>
            </a:r>
            <a:r>
              <a:rPr lang="en-US" dirty="0" smtClean="0"/>
              <a:t>arrested?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797800" y="2053608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895600"/>
            <a:ext cx="5878270" cy="38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330200" y="7726906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82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sold or smuggled illegal drugs or narcotics?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645400" y="2190086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3169693"/>
            <a:ext cx="2306007" cy="37645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2921000" y="8686800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41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/>
              <a:t>Have you ever </a:t>
            </a:r>
            <a:r>
              <a:rPr lang="en-US" dirty="0" smtClean="0"/>
              <a:t>helped anyone enter the US illegally?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950200" y="22098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3089220"/>
            <a:ext cx="6326609" cy="475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359400" y="8141457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26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sz="6000" dirty="0"/>
              <a:t>Have you ever </a:t>
            </a:r>
            <a:r>
              <a:rPr lang="en-US" sz="6000" dirty="0" smtClean="0"/>
              <a:t>gambled illegally? What is illegal gambling?</a:t>
            </a:r>
            <a:endParaRPr lang="en-US" sz="6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2438400"/>
            <a:ext cx="5943600" cy="5664200"/>
          </a:xfrm>
        </p:spPr>
        <p:txBody>
          <a:bodyPr/>
          <a:lstStyle/>
          <a:p>
            <a:r>
              <a:rPr lang="en-US" sz="4400" dirty="0" smtClean="0"/>
              <a:t>No, never.</a:t>
            </a:r>
          </a:p>
          <a:p>
            <a:r>
              <a:rPr lang="en-GB" sz="4400" dirty="0" smtClean="0"/>
              <a:t>You play cards and don’t pay taxes.</a:t>
            </a:r>
            <a:endParaRPr lang="en-US" sz="4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3200400"/>
            <a:ext cx="5638800" cy="3438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2997200" y="7351592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26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4000" y="1143000"/>
            <a:ext cx="12496800" cy="1714500"/>
          </a:xfrm>
        </p:spPr>
        <p:txBody>
          <a:bodyPr/>
          <a:lstStyle/>
          <a:p>
            <a:r>
              <a:rPr lang="en-US" sz="4800" dirty="0"/>
              <a:t>Have you </a:t>
            </a:r>
            <a:r>
              <a:rPr lang="en-US" sz="4800" dirty="0" smtClean="0"/>
              <a:t>ever lied to the US government to get public benefits, like food stamps?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797800" y="2051333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971800"/>
            <a:ext cx="6096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2997200" y="8305800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26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295400"/>
            <a:ext cx="11963400" cy="1714500"/>
          </a:xfrm>
        </p:spPr>
        <p:txBody>
          <a:bodyPr/>
          <a:lstStyle/>
          <a:p>
            <a:r>
              <a:rPr lang="en-US" dirty="0" smtClean="0"/>
              <a:t>Have you ever been deported?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797800" y="1752600"/>
            <a:ext cx="4648200" cy="5664200"/>
          </a:xfrm>
        </p:spPr>
        <p:txBody>
          <a:bodyPr/>
          <a:lstStyle/>
          <a:p>
            <a:r>
              <a:rPr lang="en-US" sz="6600" dirty="0" smtClean="0"/>
              <a:t>No, never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9400" y="2971800"/>
            <a:ext cx="5065578" cy="29064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4978400" y="8534400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41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600" y="1752600"/>
            <a:ext cx="12725400" cy="1714500"/>
          </a:xfrm>
        </p:spPr>
        <p:txBody>
          <a:bodyPr/>
          <a:lstStyle/>
          <a:p>
            <a:r>
              <a:rPr lang="en-US" dirty="0" smtClean="0"/>
              <a:t>Do you support the Constitution and the form of government of the US?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50155" y="24384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do</a:t>
            </a:r>
            <a:endParaRPr lang="en-US" sz="6600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3124200"/>
            <a:ext cx="5334000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2921000" y="7717808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400" y="1066800"/>
            <a:ext cx="10642600" cy="1714500"/>
          </a:xfrm>
        </p:spPr>
        <p:txBody>
          <a:bodyPr/>
          <a:lstStyle/>
          <a:p>
            <a:r>
              <a:rPr lang="en-US" sz="4800" dirty="0"/>
              <a:t>Are you willing to take the full Oath Of Allegiance to the US government?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416800" y="26670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am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20800" y="2813643"/>
            <a:ext cx="4603808" cy="41091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8026400" y="9067800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88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4000" y="1371600"/>
            <a:ext cx="11963400" cy="1714500"/>
          </a:xfrm>
        </p:spPr>
        <p:txBody>
          <a:bodyPr/>
          <a:lstStyle/>
          <a:p>
            <a:r>
              <a:rPr lang="en-US" sz="4800" dirty="0" smtClean="0"/>
              <a:t>If the law requires it, are you willing to bear arms in the US Army? </a:t>
            </a:r>
            <a:r>
              <a:rPr lang="en-US" sz="4800" dirty="0"/>
              <a:t>What is “to bear arms”?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304964" y="2195772"/>
            <a:ext cx="5715000" cy="5664200"/>
          </a:xfrm>
        </p:spPr>
        <p:txBody>
          <a:bodyPr/>
          <a:lstStyle/>
          <a:p>
            <a:r>
              <a:rPr lang="en-US" sz="4800" dirty="0" smtClean="0"/>
              <a:t>Yes, I am.</a:t>
            </a:r>
          </a:p>
          <a:p>
            <a:r>
              <a:rPr lang="en-US" sz="4800" dirty="0" smtClean="0"/>
              <a:t>I will use a weapon to help the US Army.</a:t>
            </a:r>
            <a:endParaRPr lang="en-US" sz="48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2743200"/>
            <a:ext cx="5181600" cy="39805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406400" y="8305800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6400" y="990600"/>
            <a:ext cx="12420600" cy="1714500"/>
          </a:xfrm>
        </p:spPr>
        <p:txBody>
          <a:bodyPr/>
          <a:lstStyle/>
          <a:p>
            <a:r>
              <a:rPr lang="en-US" sz="5400" dirty="0"/>
              <a:t>Show me your Permanent Resident card and photo </a:t>
            </a:r>
            <a:r>
              <a:rPr lang="en-US" sz="5400" dirty="0" smtClean="0"/>
              <a:t>IDs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807200" y="1880736"/>
            <a:ext cx="57150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4000" dirty="0" smtClean="0"/>
              <a:t>Here they are</a:t>
            </a:r>
            <a:endParaRPr lang="en-US" sz="4000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1219" y="2743200"/>
            <a:ext cx="4973666" cy="4647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7569200" y="7923094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13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143000"/>
            <a:ext cx="11963400" cy="1714500"/>
          </a:xfrm>
        </p:spPr>
        <p:txBody>
          <a:bodyPr/>
          <a:lstStyle/>
          <a:p>
            <a:r>
              <a:rPr lang="en-US" sz="4400" dirty="0" smtClean="0"/>
              <a:t>Are you willing to perform non-combatant services for the US Army? </a:t>
            </a:r>
            <a:r>
              <a:rPr lang="en-US" sz="4400" dirty="0"/>
              <a:t>What is “non-combatant”?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112000" y="2206008"/>
            <a:ext cx="5334000" cy="5664200"/>
          </a:xfrm>
        </p:spPr>
        <p:txBody>
          <a:bodyPr/>
          <a:lstStyle/>
          <a:p>
            <a:r>
              <a:rPr lang="en-US" sz="4400" dirty="0" smtClean="0"/>
              <a:t>Yes, I am.</a:t>
            </a:r>
          </a:p>
          <a:p>
            <a:r>
              <a:rPr lang="en-US" sz="4400" dirty="0" smtClean="0"/>
              <a:t>To help the US Army without using a weapon.</a:t>
            </a:r>
            <a:endParaRPr lang="en-US" sz="44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1" y="3156797"/>
            <a:ext cx="5105400" cy="39061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435600" y="7754201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028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4000" y="1219200"/>
            <a:ext cx="11963400" cy="1714500"/>
          </a:xfrm>
        </p:spPr>
        <p:txBody>
          <a:bodyPr/>
          <a:lstStyle/>
          <a:p>
            <a:r>
              <a:rPr lang="en-US" sz="4800" dirty="0" smtClean="0"/>
              <a:t>Are you willing to help the government during a national emergency?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797800" y="1524000"/>
            <a:ext cx="4648200" cy="5664200"/>
          </a:xfrm>
        </p:spPr>
        <p:txBody>
          <a:bodyPr/>
          <a:lstStyle/>
          <a:p>
            <a:r>
              <a:rPr lang="en-US" sz="6600" dirty="0" smtClean="0"/>
              <a:t>Yes, I am.</a:t>
            </a:r>
            <a:endParaRPr lang="en-US" sz="66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743200"/>
            <a:ext cx="5257800" cy="39874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3217080" y="9144000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028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8800" y="1752600"/>
            <a:ext cx="11963400" cy="1714500"/>
          </a:xfrm>
        </p:spPr>
        <p:txBody>
          <a:bodyPr/>
          <a:lstStyle/>
          <a:p>
            <a:r>
              <a:rPr lang="en-US" dirty="0" smtClean="0"/>
              <a:t>Congratulations! You’re going to make a great US citizen!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02400" y="3429000"/>
            <a:ext cx="5105400" cy="5664200"/>
          </a:xfrm>
        </p:spPr>
        <p:txBody>
          <a:bodyPr/>
          <a:lstStyle/>
          <a:p>
            <a:r>
              <a:rPr lang="en-US" sz="6600" dirty="0" smtClean="0"/>
              <a:t>Thank you very much!!!</a:t>
            </a:r>
            <a:endParaRPr lang="en-US" sz="6600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2200" y="4343400"/>
            <a:ext cx="4343400" cy="4338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7543800"/>
            <a:ext cx="2219325" cy="1733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87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2600" y="1295400"/>
            <a:ext cx="12115800" cy="1714500"/>
          </a:xfrm>
        </p:spPr>
        <p:txBody>
          <a:bodyPr/>
          <a:lstStyle/>
          <a:p>
            <a:r>
              <a:rPr lang="en-US" sz="5400" dirty="0" smtClean="0"/>
              <a:t>Explain how are you eligible to become a US citizen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45200" y="1901208"/>
            <a:ext cx="6629400" cy="5664200"/>
          </a:xfrm>
        </p:spPr>
        <p:txBody>
          <a:bodyPr/>
          <a:lstStyle/>
          <a:p>
            <a:pPr marL="165100" indent="0">
              <a:buNone/>
            </a:pPr>
            <a:r>
              <a:rPr lang="en-US" sz="3600" dirty="0" smtClean="0"/>
              <a:t>I have been a:</a:t>
            </a:r>
          </a:p>
          <a:p>
            <a:r>
              <a:rPr lang="en-US" sz="3600" dirty="0" smtClean="0"/>
              <a:t>Permanent resident for 5 years OR</a:t>
            </a:r>
          </a:p>
          <a:p>
            <a:r>
              <a:rPr lang="en-US" sz="3600" dirty="0" smtClean="0"/>
              <a:t>Permanent resident for 3 years and I am married to a US citizen 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89" y="2971800"/>
            <a:ext cx="565883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330200" y="6997889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388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0200" y="1524000"/>
            <a:ext cx="12192000" cy="1714500"/>
          </a:xfrm>
        </p:spPr>
        <p:txBody>
          <a:bodyPr/>
          <a:lstStyle/>
          <a:p>
            <a:r>
              <a:rPr lang="en-US" dirty="0" smtClean="0"/>
              <a:t>What is your current legal name? Spell your family name.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959600" y="2176438"/>
            <a:ext cx="5486400" cy="5664200"/>
          </a:xfrm>
        </p:spPr>
        <p:txBody>
          <a:bodyPr/>
          <a:lstStyle/>
          <a:p>
            <a:r>
              <a:rPr lang="en-US" sz="4400" dirty="0" smtClean="0"/>
              <a:t>My current legal name is (first, middle, last)</a:t>
            </a:r>
            <a:endParaRPr lang="en-US" sz="44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9974" y="3320216"/>
            <a:ext cx="5237059" cy="4245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58800" y="7565408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82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is your date of birth?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78600" y="2895600"/>
            <a:ext cx="5638800" cy="5664200"/>
          </a:xfrm>
        </p:spPr>
        <p:txBody>
          <a:bodyPr/>
          <a:lstStyle/>
          <a:p>
            <a:r>
              <a:rPr lang="en-US" sz="4400" dirty="0" smtClean="0"/>
              <a:t>My date of birth is (month, day, year)</a:t>
            </a:r>
            <a:endParaRPr lang="en-US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716489"/>
            <a:ext cx="5503231" cy="42017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2921000" y="8915400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32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3600" y="1295400"/>
            <a:ext cx="10261600" cy="1714500"/>
          </a:xfrm>
        </p:spPr>
        <p:txBody>
          <a:bodyPr/>
          <a:lstStyle/>
          <a:p>
            <a:r>
              <a:rPr lang="en-US" dirty="0" smtClean="0"/>
              <a:t>What date did you become a legal permanent resident?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502400" y="2053608"/>
            <a:ext cx="5638800" cy="5664200"/>
          </a:xfrm>
        </p:spPr>
        <p:txBody>
          <a:bodyPr/>
          <a:lstStyle/>
          <a:p>
            <a:r>
              <a:rPr lang="en-US" sz="4400" dirty="0" smtClean="0"/>
              <a:t>I became a permanent resident on (month, day, year)</a:t>
            </a:r>
            <a:endParaRPr lang="en-US" sz="4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276600"/>
            <a:ext cx="5377471" cy="33896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6934200"/>
            <a:ext cx="1013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7713640" y="7219664"/>
            <a:ext cx="2400300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Bradley Hand ITC TT-Bold" charset="0"/>
              <a:ea typeface="ヒラギノ明朝 ProN W3" charset="0"/>
              <a:cs typeface="ヒラギノ明朝 ProN W3" charset="0"/>
              <a:sym typeface="Bradley Hand ITC TT-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97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7" grpId="0" animBg="1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Pages>0</Pages>
  <Words>1078</Words>
  <Characters>0</Characters>
  <Application>Microsoft Office PowerPoint</Application>
  <PresentationFormat>Custom</PresentationFormat>
  <Lines>0</Lines>
  <Paragraphs>135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Bradley Hand ITC TT-Bold</vt:lpstr>
      <vt:lpstr>Stone Sans ITC TT-Semi</vt:lpstr>
      <vt:lpstr>ヒラギノ明朝 ProN W3</vt:lpstr>
      <vt:lpstr>ヒラギノ角ゴ ProN W3</vt:lpstr>
      <vt:lpstr>Title &amp; Subtitle</vt:lpstr>
      <vt:lpstr>Title, Bullets &amp; Photo</vt:lpstr>
      <vt:lpstr>Typical Citizenship Interview Review</vt:lpstr>
      <vt:lpstr>Why are you here today?</vt:lpstr>
      <vt:lpstr>How did you get here today?</vt:lpstr>
      <vt:lpstr>Are you ready to begin? Please stand and raise your right hand. Do you promise to tell the truth, the whole truth and nothing but the truth?</vt:lpstr>
      <vt:lpstr>Show me your Permanent Resident card and photo IDs</vt:lpstr>
      <vt:lpstr>Explain how are you eligible to become a US citizen.</vt:lpstr>
      <vt:lpstr>What is your current legal name? Spell your family name.</vt:lpstr>
      <vt:lpstr>What is your date of birth?</vt:lpstr>
      <vt:lpstr>What date did you become a legal permanent resident?</vt:lpstr>
      <vt:lpstr>What is your country of birth?</vt:lpstr>
      <vt:lpstr>Are you requesting an accommodation because of a disability?</vt:lpstr>
      <vt:lpstr>What was your port of entry?</vt:lpstr>
      <vt:lpstr>What is your daytime phone number?</vt:lpstr>
      <vt:lpstr>What is your current home address?</vt:lpstr>
      <vt:lpstr>What was your previous home address?</vt:lpstr>
      <vt:lpstr>Was your mother or father a US citizen before your 18th birthday?</vt:lpstr>
      <vt:lpstr>How do you support yourself financially? Do you work?</vt:lpstr>
      <vt:lpstr>Have you taken any trips outside the US in the past 5 years?</vt:lpstr>
      <vt:lpstr>How many total days were you outside of the US?</vt:lpstr>
      <vt:lpstr>What is your current marital status?</vt:lpstr>
      <vt:lpstr>How many times have you been married?</vt:lpstr>
      <vt:lpstr>What is the date of your marriage?</vt:lpstr>
      <vt:lpstr>Is your spouse a U.S. citizen?</vt:lpstr>
      <vt:lpstr>Do you have any children? What are their names?</vt:lpstr>
      <vt:lpstr>What is your children’s country of birth?</vt:lpstr>
      <vt:lpstr>Where do your children live?</vt:lpstr>
      <vt:lpstr>Have you ever claimed to be a US citizen?</vt:lpstr>
      <vt:lpstr>Have you ever voted in any US elections?</vt:lpstr>
      <vt:lpstr>Do you have any title of nobility in a foreign country?</vt:lpstr>
      <vt:lpstr>Have you ever been declared legally incompetent?</vt:lpstr>
      <vt:lpstr>Have you ever failed to file your taxes?</vt:lpstr>
      <vt:lpstr>Do you owe any overdue taxes?</vt:lpstr>
      <vt:lpstr>Do you belong to any groups or organizations?</vt:lpstr>
      <vt:lpstr>Have you ever been a member of the Communist party? What is Communism?</vt:lpstr>
      <vt:lpstr>Have you ever been a terrorist? What is terrorism?</vt:lpstr>
      <vt:lpstr>Have you ever participated in a rebel group, militia, or army?</vt:lpstr>
      <vt:lpstr>Have you ever been a member of a gang?</vt:lpstr>
      <vt:lpstr>Have you ever received military or weapons training?</vt:lpstr>
      <vt:lpstr>Have you ever forced a child to become a soldier?</vt:lpstr>
      <vt:lpstr>Have you ever been a habitual drunkard?</vt:lpstr>
      <vt:lpstr>Have you ever been arrested?</vt:lpstr>
      <vt:lpstr>Have you ever sold or smuggled illegal drugs or narcotics?</vt:lpstr>
      <vt:lpstr>Have you ever helped anyone enter the US illegally?</vt:lpstr>
      <vt:lpstr>Have you ever gambled illegally? What is illegal gambling?</vt:lpstr>
      <vt:lpstr>Have you ever lied to the US government to get public benefits, like food stamps?</vt:lpstr>
      <vt:lpstr>Have you ever been deported?</vt:lpstr>
      <vt:lpstr>Do you support the Constitution and the form of government of the US?</vt:lpstr>
      <vt:lpstr>Are you willing to take the full Oath Of Allegiance to the US government?</vt:lpstr>
      <vt:lpstr>If the law requires it, are you willing to bear arms in the US Army? What is “to bear arms”?</vt:lpstr>
      <vt:lpstr>Are you willing to perform non-combatant services for the US Army? What is “non-combatant”?</vt:lpstr>
      <vt:lpstr>Are you willing to help the government during a national emergency?</vt:lpstr>
      <vt:lpstr>Congratulations! You’re going to make a great US citizen!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Governance</dc:title>
  <dc:creator>Alison Mc Lin</dc:creator>
  <cp:lastModifiedBy>alison McLin</cp:lastModifiedBy>
  <cp:revision>89</cp:revision>
  <dcterms:modified xsi:type="dcterms:W3CDTF">2019-12-03T17:44:34Z</dcterms:modified>
</cp:coreProperties>
</file>